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sldIdLst>
    <p:sldId id="257" r:id="rId2"/>
    <p:sldId id="5948" r:id="rId3"/>
    <p:sldId id="5949" r:id="rId4"/>
    <p:sldId id="260" r:id="rId5"/>
    <p:sldId id="265" r:id="rId6"/>
    <p:sldId id="266" r:id="rId7"/>
    <p:sldId id="267" r:id="rId8"/>
    <p:sldId id="264" r:id="rId9"/>
    <p:sldId id="5946" r:id="rId10"/>
    <p:sldId id="3145" r:id="rId11"/>
    <p:sldId id="4138" r:id="rId12"/>
    <p:sldId id="639" r:id="rId13"/>
    <p:sldId id="4143" r:id="rId14"/>
    <p:sldId id="5880" r:id="rId15"/>
    <p:sldId id="5931" r:id="rId16"/>
    <p:sldId id="5872" r:id="rId17"/>
    <p:sldId id="5947" r:id="rId18"/>
    <p:sldId id="5897" r:id="rId19"/>
    <p:sldId id="5721" r:id="rId20"/>
    <p:sldId id="3904" r:id="rId21"/>
    <p:sldId id="4741" r:id="rId22"/>
    <p:sldId id="5932" r:id="rId23"/>
    <p:sldId id="5338" r:id="rId24"/>
    <p:sldId id="5339" r:id="rId25"/>
    <p:sldId id="5340" r:id="rId26"/>
    <p:sldId id="5131" r:id="rId27"/>
    <p:sldId id="5132" r:id="rId28"/>
    <p:sldId id="963" r:id="rId29"/>
    <p:sldId id="964" r:id="rId30"/>
    <p:sldId id="5345" r:id="rId31"/>
    <p:sldId id="280" r:id="rId32"/>
    <p:sldId id="281" r:id="rId33"/>
    <p:sldId id="3579" r:id="rId34"/>
    <p:sldId id="3417" r:id="rId35"/>
    <p:sldId id="5344" r:id="rId36"/>
    <p:sldId id="5874" r:id="rId37"/>
    <p:sldId id="2563" r:id="rId38"/>
    <p:sldId id="310" r:id="rId39"/>
    <p:sldId id="5342" r:id="rId40"/>
    <p:sldId id="2695" r:id="rId41"/>
    <p:sldId id="2696" r:id="rId42"/>
    <p:sldId id="5278" r:id="rId43"/>
    <p:sldId id="3400" r:id="rId44"/>
    <p:sldId id="3401" r:id="rId45"/>
    <p:sldId id="2606" r:id="rId46"/>
    <p:sldId id="2608" r:id="rId47"/>
    <p:sldId id="911" r:id="rId48"/>
    <p:sldId id="3752" r:id="rId49"/>
    <p:sldId id="5336" r:id="rId50"/>
    <p:sldId id="5881" r:id="rId51"/>
    <p:sldId id="3494" r:id="rId52"/>
    <p:sldId id="5252" r:id="rId53"/>
    <p:sldId id="5337" r:id="rId54"/>
    <p:sldId id="5013" r:id="rId55"/>
    <p:sldId id="3279" r:id="rId56"/>
    <p:sldId id="3280" r:id="rId57"/>
    <p:sldId id="5876" r:id="rId58"/>
    <p:sldId id="5934" r:id="rId59"/>
    <p:sldId id="5875" r:id="rId60"/>
    <p:sldId id="5877" r:id="rId61"/>
    <p:sldId id="5945" r:id="rId62"/>
    <p:sldId id="5741" r:id="rId63"/>
    <p:sldId id="5294" r:id="rId64"/>
    <p:sldId id="4213" r:id="rId65"/>
    <p:sldId id="4152" r:id="rId66"/>
    <p:sldId id="5927" r:id="rId67"/>
    <p:sldId id="5296" r:id="rId68"/>
    <p:sldId id="5301" r:id="rId69"/>
    <p:sldId id="5742" r:id="rId70"/>
    <p:sldId id="5731" r:id="rId71"/>
    <p:sldId id="5732" r:id="rId72"/>
    <p:sldId id="5750" r:id="rId73"/>
    <p:sldId id="5920" r:id="rId74"/>
    <p:sldId id="5935" r:id="rId75"/>
    <p:sldId id="5936" r:id="rId76"/>
    <p:sldId id="3084" r:id="rId77"/>
    <p:sldId id="3085" r:id="rId78"/>
    <p:sldId id="3086" r:id="rId79"/>
    <p:sldId id="3087" r:id="rId80"/>
    <p:sldId id="4783" r:id="rId81"/>
    <p:sldId id="4625" r:id="rId82"/>
    <p:sldId id="5937" r:id="rId83"/>
    <p:sldId id="5938" r:id="rId84"/>
    <p:sldId id="5884" r:id="rId85"/>
    <p:sldId id="5885" r:id="rId86"/>
    <p:sldId id="5878" r:id="rId87"/>
    <p:sldId id="5879" r:id="rId88"/>
    <p:sldId id="5924" r:id="rId89"/>
    <p:sldId id="5925" r:id="rId90"/>
    <p:sldId id="271" r:id="rId91"/>
    <p:sldId id="5939" r:id="rId92"/>
    <p:sldId id="5926" r:id="rId93"/>
    <p:sldId id="275" r:id="rId94"/>
    <p:sldId id="5921" r:id="rId95"/>
    <p:sldId id="5940" r:id="rId96"/>
    <p:sldId id="5922" r:id="rId97"/>
    <p:sldId id="262" r:id="rId98"/>
    <p:sldId id="5923" r:id="rId99"/>
    <p:sldId id="4145" r:id="rId100"/>
    <p:sldId id="4144" r:id="rId101"/>
    <p:sldId id="4146" r:id="rId102"/>
    <p:sldId id="1366" r:id="rId103"/>
    <p:sldId id="4626" r:id="rId104"/>
    <p:sldId id="5335" r:id="rId105"/>
    <p:sldId id="4786" r:id="rId106"/>
    <p:sldId id="3595" r:id="rId107"/>
    <p:sldId id="5334" r:id="rId108"/>
    <p:sldId id="5882" r:id="rId109"/>
    <p:sldId id="5929" r:id="rId110"/>
    <p:sldId id="5930" r:id="rId111"/>
    <p:sldId id="4802" r:id="rId112"/>
    <p:sldId id="300" r:id="rId113"/>
    <p:sldId id="4809" r:id="rId114"/>
    <p:sldId id="375" r:id="rId115"/>
    <p:sldId id="4815" r:id="rId116"/>
    <p:sldId id="5928" r:id="rId117"/>
    <p:sldId id="5883" r:id="rId118"/>
    <p:sldId id="2381" r:id="rId119"/>
    <p:sldId id="4141" r:id="rId120"/>
    <p:sldId id="3101" r:id="rId121"/>
    <p:sldId id="3106" r:id="rId122"/>
    <p:sldId id="646" r:id="rId123"/>
    <p:sldId id="5943" r:id="rId1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9" autoAdjust="0"/>
    <p:restoredTop sz="84973" autoAdjust="0"/>
  </p:normalViewPr>
  <p:slideViewPr>
    <p:cSldViewPr snapToGrid="0">
      <p:cViewPr varScale="1">
        <p:scale>
          <a:sx n="71" d="100"/>
          <a:sy n="71" d="100"/>
        </p:scale>
        <p:origin x="9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ustomXml" Target="../customXml/item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customXml" Target="../customXml/item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DAC99-44F6-4887-B19F-2DDA07794DF0}"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A9C0-E7DF-4468-BE41-E4869A2B7153}" type="slidenum">
              <a:rPr lang="en-US" smtClean="0"/>
              <a:t>‹#›</a:t>
            </a:fld>
            <a:endParaRPr lang="en-US"/>
          </a:p>
        </p:txBody>
      </p:sp>
    </p:spTree>
    <p:extLst>
      <p:ext uri="{BB962C8B-B14F-4D97-AF65-F5344CB8AC3E}">
        <p14:creationId xmlns:p14="http://schemas.microsoft.com/office/powerpoint/2010/main" val="206333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1A9C0-E7DF-4468-BE41-E4869A2B7153}" type="slidenum">
              <a:rPr lang="en-US" smtClean="0"/>
              <a:t>1</a:t>
            </a:fld>
            <a:endParaRPr lang="en-US"/>
          </a:p>
        </p:txBody>
      </p:sp>
    </p:spTree>
    <p:extLst>
      <p:ext uri="{BB962C8B-B14F-4D97-AF65-F5344CB8AC3E}">
        <p14:creationId xmlns:p14="http://schemas.microsoft.com/office/powerpoint/2010/main" val="253848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u="sng" dirty="0"/>
              <a:t>Cheng v. Rodas</a:t>
            </a:r>
          </a:p>
          <a:p>
            <a:r>
              <a:rPr lang="en-US" altLang="en-US" dirty="0"/>
              <a:t>School Ethics Commission</a:t>
            </a:r>
          </a:p>
          <a:p>
            <a:r>
              <a:rPr lang="en-US" altLang="en-US" dirty="0"/>
              <a:t>Decided:	Sept. 23, 2015</a:t>
            </a:r>
          </a:p>
          <a:p>
            <a:endParaRPr lang="en-US" altLang="en-US" dirty="0"/>
          </a:p>
          <a:p>
            <a:r>
              <a:rPr lang="en-US" altLang="en-US" u="sng" dirty="0"/>
              <a:t>Issue</a:t>
            </a:r>
            <a:r>
              <a:rPr lang="en-US" altLang="en-US" dirty="0"/>
              <a:t> – Whether board president has unilateral authority to issue a </a:t>
            </a:r>
            <a:r>
              <a:rPr lang="en-US" altLang="en-US" u="sng" dirty="0"/>
              <a:t>Rice</a:t>
            </a:r>
            <a:r>
              <a:rPr lang="en-US" altLang="en-US" dirty="0"/>
              <a:t> notice to the B/A.</a:t>
            </a:r>
          </a:p>
          <a:p>
            <a:endParaRPr lang="en-US" altLang="en-US" dirty="0"/>
          </a:p>
          <a:p>
            <a:r>
              <a:rPr lang="en-US" altLang="en-US" u="sng" dirty="0"/>
              <a:t>Facts</a:t>
            </a:r>
            <a:r>
              <a:rPr lang="en-US" altLang="en-US" dirty="0"/>
              <a:t> – </a:t>
            </a:r>
          </a:p>
          <a:p>
            <a:r>
              <a:rPr lang="en-US" altLang="en-US" dirty="0"/>
              <a:t>After consulting with the board attorney, board president issued </a:t>
            </a:r>
            <a:r>
              <a:rPr lang="en-US" altLang="en-US" u="sng" dirty="0"/>
              <a:t>Rice</a:t>
            </a:r>
            <a:r>
              <a:rPr lang="en-US" altLang="en-US" dirty="0"/>
              <a:t> notice to B/A.</a:t>
            </a:r>
          </a:p>
          <a:p>
            <a:r>
              <a:rPr lang="en-US" altLang="en-US" dirty="0"/>
              <a:t>Board attorney advised that such authority derived from </a:t>
            </a:r>
            <a:r>
              <a:rPr lang="en-US" altLang="en-US" u="sng" dirty="0"/>
              <a:t>Persi v Woska</a:t>
            </a:r>
            <a:endParaRPr lang="en-US" altLang="en-US" dirty="0"/>
          </a:p>
          <a:p>
            <a:endParaRPr lang="en-US" altLang="en-US" u="sng" dirty="0"/>
          </a:p>
          <a:p>
            <a:r>
              <a:rPr lang="en-US" altLang="en-US" u="sng" dirty="0"/>
              <a:t>Rule</a:t>
            </a:r>
            <a:r>
              <a:rPr lang="en-US" altLang="en-US" dirty="0"/>
              <a:t> – </a:t>
            </a:r>
          </a:p>
          <a:p>
            <a:r>
              <a:rPr lang="en-US" altLang="en-US" dirty="0"/>
              <a:t>Board President may unilaterally issue </a:t>
            </a:r>
            <a:r>
              <a:rPr lang="en-US" altLang="en-US" u="sng" dirty="0"/>
              <a:t>Rice</a:t>
            </a:r>
            <a:r>
              <a:rPr lang="en-US" altLang="en-US" dirty="0"/>
              <a:t> notice to superintendent of schools</a:t>
            </a:r>
          </a:p>
          <a:p>
            <a:endParaRPr lang="en-US" altLang="en-US" u="sng" dirty="0"/>
          </a:p>
          <a:p>
            <a:r>
              <a:rPr lang="en-US" altLang="en-US" u="sng" dirty="0"/>
              <a:t>Analysis</a:t>
            </a:r>
            <a:r>
              <a:rPr lang="en-US" altLang="en-US" dirty="0"/>
              <a:t> – </a:t>
            </a:r>
          </a:p>
          <a:p>
            <a:endParaRPr lang="en-US" altLang="en-US" u="sng" dirty="0"/>
          </a:p>
          <a:p>
            <a:r>
              <a:rPr lang="en-US" altLang="en-US" dirty="0"/>
              <a:t>No written authority exists granting board president unilateral authority to issue </a:t>
            </a:r>
            <a:r>
              <a:rPr lang="en-US" altLang="en-US" u="sng" dirty="0"/>
              <a:t>Rice</a:t>
            </a:r>
            <a:r>
              <a:rPr lang="en-US" altLang="en-US" dirty="0"/>
              <a:t> notice to any other than chief school administrator.</a:t>
            </a:r>
          </a:p>
          <a:p>
            <a:r>
              <a:rPr lang="en-US" altLang="en-US" dirty="0"/>
              <a:t>[E]xtending this unilateral authority to a Board President to interfere with the employment of a BA or a custodian is the grant of unbridled power ripe for abuse, in violation of the School Ethics Act.</a:t>
            </a:r>
            <a:r>
              <a:rPr lang="en-US" altLang="en-US" baseline="30000" dirty="0"/>
              <a:t>4 </a:t>
            </a:r>
            <a:r>
              <a:rPr lang="en-US" altLang="en-US" dirty="0"/>
              <a:t>Conducting one’s office in such a manner would lead to violations of the statute, </a:t>
            </a:r>
            <a:r>
              <a:rPr lang="en-US" altLang="en-US" u="sng" dirty="0"/>
              <a:t>N.J.S.A. </a:t>
            </a:r>
            <a:r>
              <a:rPr lang="en-US" altLang="en-US" dirty="0"/>
              <a:t>18A:24.1(c), (e) and (i), for acting beyond the scope of a Board member’s authority, taking private action with the potential to compromise the Board or interfering with the proper performance of the employee’s duties. </a:t>
            </a:r>
            <a:endParaRPr lang="en-US" altLang="en-US" u="sng" dirty="0"/>
          </a:p>
          <a:p>
            <a:endParaRPr lang="en-US" altLang="en-US" u="sng" dirty="0"/>
          </a:p>
          <a:p>
            <a:r>
              <a:rPr lang="en-US" altLang="en-US" dirty="0"/>
              <a:t>The Respondent also argues that the legal advice the Board received insulates him from blame for his conduct. It does not. Each Board member undergoes ethics training and each is responsible for his own ethical conduct. That responsibility cannot be delegated or avoided. </a:t>
            </a:r>
            <a:endParaRPr lang="en-US" altLang="en-US" u="sng" dirty="0"/>
          </a:p>
          <a:p>
            <a:endParaRPr lang="en-US" altLang="en-US" u="sng" dirty="0"/>
          </a:p>
          <a:p>
            <a:r>
              <a:rPr lang="en-US" altLang="en-US" u="sng" dirty="0"/>
              <a:t>Conclusion</a:t>
            </a:r>
            <a:r>
              <a:rPr lang="en-US" altLang="en-US" dirty="0"/>
              <a:t> – </a:t>
            </a:r>
          </a:p>
          <a:p>
            <a:endParaRPr lang="en-US" altLang="en-US" dirty="0"/>
          </a:p>
          <a:p>
            <a:r>
              <a:rPr lang="en-US" altLang="en-US" dirty="0"/>
              <a:t>Here, where the Respondent was found to have violated N.J.S.A. 18A:12-24.1(e) for exceeding his authority as a Board member, the Commission finds that the penalty of reprimand is appropriate.</a:t>
            </a:r>
          </a:p>
          <a:p>
            <a:endParaRPr lang="en-US" altLang="en-US" dirty="0"/>
          </a:p>
          <a:p>
            <a:endParaRPr lang="en-US" altLang="en-US" u="sng" dirty="0"/>
          </a:p>
          <a:p>
            <a:r>
              <a:rPr lang="en-US" altLang="en-US" b="1" u="sng" dirty="0"/>
              <a:t>Persi v. Woska</a:t>
            </a:r>
            <a:r>
              <a:rPr lang="en-US" altLang="en-US" dirty="0"/>
              <a:t> – Commissioner determined that board president unilaterally, or majority of the board could issue Rice Notice to CSA.</a:t>
            </a:r>
            <a:endParaRPr lang="en-US" altLang="en-US" b="1" u="sng" dirty="0"/>
          </a:p>
          <a:p>
            <a:endParaRPr lang="en-US" alt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4148F6-81B4-4C04-ADB4-E811BB525D44}" type="slidenum">
              <a:rPr lang="en-US" altLang="en-US" smtClean="0">
                <a:latin typeface="Calibri" panose="020F0502020204030204" pitchFamily="34" charset="0"/>
              </a:rPr>
              <a:pPr/>
              <a:t>40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8058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u="sng" dirty="0"/>
              <a:t>Cheng v. Rodas</a:t>
            </a:r>
          </a:p>
          <a:p>
            <a:r>
              <a:rPr lang="en-US" altLang="en-US" dirty="0"/>
              <a:t>School Ethics Commission</a:t>
            </a:r>
          </a:p>
          <a:p>
            <a:r>
              <a:rPr lang="en-US" altLang="en-US" dirty="0"/>
              <a:t>Decided:	Sept. 23, 2015</a:t>
            </a:r>
          </a:p>
          <a:p>
            <a:endParaRPr lang="en-US" altLang="en-US" dirty="0"/>
          </a:p>
          <a:p>
            <a:r>
              <a:rPr lang="en-US" altLang="en-US" u="sng" dirty="0"/>
              <a:t>Issue</a:t>
            </a:r>
            <a:r>
              <a:rPr lang="en-US" altLang="en-US" dirty="0"/>
              <a:t> – Whether board president has unilateral authority to issue a </a:t>
            </a:r>
            <a:r>
              <a:rPr lang="en-US" altLang="en-US" u="sng" dirty="0"/>
              <a:t>Rice</a:t>
            </a:r>
            <a:r>
              <a:rPr lang="en-US" altLang="en-US" dirty="0"/>
              <a:t> notice to the B/A.</a:t>
            </a:r>
          </a:p>
          <a:p>
            <a:endParaRPr lang="en-US" altLang="en-US" dirty="0"/>
          </a:p>
          <a:p>
            <a:r>
              <a:rPr lang="en-US" altLang="en-US" u="sng" dirty="0"/>
              <a:t>Facts</a:t>
            </a:r>
            <a:r>
              <a:rPr lang="en-US" altLang="en-US" dirty="0"/>
              <a:t> – </a:t>
            </a:r>
          </a:p>
          <a:p>
            <a:r>
              <a:rPr lang="en-US" altLang="en-US" dirty="0"/>
              <a:t>After consulting with the board attorney, board president issued </a:t>
            </a:r>
            <a:r>
              <a:rPr lang="en-US" altLang="en-US" u="sng" dirty="0"/>
              <a:t>Rice</a:t>
            </a:r>
            <a:r>
              <a:rPr lang="en-US" altLang="en-US" dirty="0"/>
              <a:t> notice to B/A.</a:t>
            </a:r>
          </a:p>
          <a:p>
            <a:r>
              <a:rPr lang="en-US" altLang="en-US" dirty="0"/>
              <a:t>Board attorney advised that such authority derived from </a:t>
            </a:r>
            <a:r>
              <a:rPr lang="en-US" altLang="en-US" u="sng" dirty="0"/>
              <a:t>Persi v Woska</a:t>
            </a:r>
            <a:endParaRPr lang="en-US" altLang="en-US" dirty="0"/>
          </a:p>
          <a:p>
            <a:endParaRPr lang="en-US" altLang="en-US" u="sng" dirty="0"/>
          </a:p>
          <a:p>
            <a:r>
              <a:rPr lang="en-US" altLang="en-US" u="sng" dirty="0"/>
              <a:t>Rule</a:t>
            </a:r>
            <a:r>
              <a:rPr lang="en-US" altLang="en-US" dirty="0"/>
              <a:t> – </a:t>
            </a:r>
          </a:p>
          <a:p>
            <a:r>
              <a:rPr lang="en-US" altLang="en-US" dirty="0"/>
              <a:t>Board President may unilaterally issue </a:t>
            </a:r>
            <a:r>
              <a:rPr lang="en-US" altLang="en-US" u="sng" dirty="0"/>
              <a:t>Rice</a:t>
            </a:r>
            <a:r>
              <a:rPr lang="en-US" altLang="en-US" dirty="0"/>
              <a:t> notice to superintendent of schools</a:t>
            </a:r>
          </a:p>
          <a:p>
            <a:endParaRPr lang="en-US" altLang="en-US" u="sng" dirty="0"/>
          </a:p>
          <a:p>
            <a:r>
              <a:rPr lang="en-US" altLang="en-US" u="sng" dirty="0"/>
              <a:t>Analysis</a:t>
            </a:r>
            <a:r>
              <a:rPr lang="en-US" altLang="en-US" dirty="0"/>
              <a:t> – </a:t>
            </a:r>
          </a:p>
          <a:p>
            <a:endParaRPr lang="en-US" altLang="en-US" u="sng" dirty="0"/>
          </a:p>
          <a:p>
            <a:r>
              <a:rPr lang="en-US" altLang="en-US" dirty="0"/>
              <a:t>No written authority exists granting board president unilateral authority to issue </a:t>
            </a:r>
            <a:r>
              <a:rPr lang="en-US" altLang="en-US" u="sng" dirty="0"/>
              <a:t>Rice</a:t>
            </a:r>
            <a:r>
              <a:rPr lang="en-US" altLang="en-US" dirty="0"/>
              <a:t> notice to any other than chief school administrator.</a:t>
            </a:r>
          </a:p>
          <a:p>
            <a:r>
              <a:rPr lang="en-US" altLang="en-US" dirty="0"/>
              <a:t>[E]xtending this unilateral authority to a Board President to interfere with the employment of a BA or a custodian is the grant of unbridled power ripe for abuse, in violation of the School Ethics Act.</a:t>
            </a:r>
            <a:r>
              <a:rPr lang="en-US" altLang="en-US" baseline="30000" dirty="0"/>
              <a:t>4 </a:t>
            </a:r>
            <a:r>
              <a:rPr lang="en-US" altLang="en-US" dirty="0"/>
              <a:t>Conducting one’s office in such a manner would lead to violations of the statute, </a:t>
            </a:r>
            <a:r>
              <a:rPr lang="en-US" altLang="en-US" u="sng" dirty="0"/>
              <a:t>N.J.S.A. </a:t>
            </a:r>
            <a:r>
              <a:rPr lang="en-US" altLang="en-US" dirty="0"/>
              <a:t>18A:24.1(c), (e) and (i), for acting beyond the scope of a Board member’s authority, taking private action with the potential to compromise the Board or interfering with the proper performance of the employee’s duties. </a:t>
            </a:r>
            <a:endParaRPr lang="en-US" altLang="en-US" u="sng" dirty="0"/>
          </a:p>
          <a:p>
            <a:endParaRPr lang="en-US" altLang="en-US" u="sng" dirty="0"/>
          </a:p>
          <a:p>
            <a:r>
              <a:rPr lang="en-US" altLang="en-US" dirty="0"/>
              <a:t>The Respondent also argues that the legal advice the Board received insulates him from blame for his conduct. It does not. Each Board member undergoes ethics training and each is responsible for his own ethical conduct. That responsibility cannot be delegated or avoided. </a:t>
            </a:r>
            <a:endParaRPr lang="en-US" altLang="en-US" u="sng" dirty="0"/>
          </a:p>
          <a:p>
            <a:endParaRPr lang="en-US" altLang="en-US" u="sng" dirty="0"/>
          </a:p>
          <a:p>
            <a:r>
              <a:rPr lang="en-US" altLang="en-US" u="sng" dirty="0"/>
              <a:t>Conclusion</a:t>
            </a:r>
            <a:r>
              <a:rPr lang="en-US" altLang="en-US" dirty="0"/>
              <a:t> – </a:t>
            </a:r>
          </a:p>
          <a:p>
            <a:endParaRPr lang="en-US" altLang="en-US" dirty="0"/>
          </a:p>
          <a:p>
            <a:r>
              <a:rPr lang="en-US" altLang="en-US" dirty="0"/>
              <a:t>Here, where the Respondent was found to have violated N.J.S.A. 18A:12-24.1(e) for exceeding his authority as a Board member, the Commission finds that the penalty of reprimand is appropriate.</a:t>
            </a:r>
          </a:p>
          <a:p>
            <a:endParaRPr lang="en-US" altLang="en-US" dirty="0"/>
          </a:p>
          <a:p>
            <a:endParaRPr lang="en-US" altLang="en-US" u="sng" dirty="0"/>
          </a:p>
          <a:p>
            <a:r>
              <a:rPr lang="en-US" altLang="en-US" b="1" u="sng" dirty="0"/>
              <a:t>Persi v. Woska</a:t>
            </a:r>
            <a:r>
              <a:rPr lang="en-US" altLang="en-US" dirty="0"/>
              <a:t> – Commissioner determined that board president unilaterally, or majority of the board could issue Rice Notice to CSA.</a:t>
            </a:r>
            <a:endParaRPr lang="en-US" altLang="en-US" b="1" u="sng" dirty="0"/>
          </a:p>
          <a:p>
            <a:endParaRPr lang="en-US" alt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4148F6-81B4-4C04-ADB4-E811BB525D44}" type="slidenum">
              <a:rPr lang="en-US" altLang="en-US" smtClean="0">
                <a:latin typeface="Calibri" panose="020F0502020204030204" pitchFamily="34" charset="0"/>
              </a:rPr>
              <a:pPr/>
              <a:t>41</a:t>
            </a:fld>
            <a:endParaRPr lang="en-US" altLang="en-US" dirty="0">
              <a:latin typeface="Calibri" panose="020F0502020204030204" pitchFamily="34" charset="0"/>
            </a:endParaRPr>
          </a:p>
        </p:txBody>
      </p:sp>
    </p:spTree>
    <p:extLst>
      <p:ext uri="{BB962C8B-B14F-4D97-AF65-F5344CB8AC3E}">
        <p14:creationId xmlns:p14="http://schemas.microsoft.com/office/powerpoint/2010/main" val="49577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u="sng" dirty="0"/>
              <a:t>Cheng v. Rodas</a:t>
            </a:r>
          </a:p>
          <a:p>
            <a:r>
              <a:rPr lang="en-US" altLang="en-US" dirty="0"/>
              <a:t>School Ethics Commission</a:t>
            </a:r>
          </a:p>
          <a:p>
            <a:r>
              <a:rPr lang="en-US" altLang="en-US" dirty="0"/>
              <a:t>Decided:	Sept. 23, 2015</a:t>
            </a:r>
          </a:p>
          <a:p>
            <a:endParaRPr lang="en-US" altLang="en-US" dirty="0"/>
          </a:p>
          <a:p>
            <a:r>
              <a:rPr lang="en-US" altLang="en-US" u="sng" dirty="0"/>
              <a:t>Issue</a:t>
            </a:r>
            <a:r>
              <a:rPr lang="en-US" altLang="en-US" dirty="0"/>
              <a:t> – Whether board president has unilateral authority to issue a </a:t>
            </a:r>
            <a:r>
              <a:rPr lang="en-US" altLang="en-US" u="sng" dirty="0"/>
              <a:t>Rice</a:t>
            </a:r>
            <a:r>
              <a:rPr lang="en-US" altLang="en-US" dirty="0"/>
              <a:t> notice to the B/A.</a:t>
            </a:r>
          </a:p>
          <a:p>
            <a:endParaRPr lang="en-US" altLang="en-US" dirty="0"/>
          </a:p>
          <a:p>
            <a:r>
              <a:rPr lang="en-US" altLang="en-US" u="sng" dirty="0"/>
              <a:t>Facts</a:t>
            </a:r>
            <a:r>
              <a:rPr lang="en-US" altLang="en-US" dirty="0"/>
              <a:t> – </a:t>
            </a:r>
          </a:p>
          <a:p>
            <a:r>
              <a:rPr lang="en-US" altLang="en-US" dirty="0"/>
              <a:t>After consulting with the board attorney, board president issued </a:t>
            </a:r>
            <a:r>
              <a:rPr lang="en-US" altLang="en-US" u="sng" dirty="0"/>
              <a:t>Rice</a:t>
            </a:r>
            <a:r>
              <a:rPr lang="en-US" altLang="en-US" dirty="0"/>
              <a:t> notice to B/A.</a:t>
            </a:r>
          </a:p>
          <a:p>
            <a:r>
              <a:rPr lang="en-US" altLang="en-US" dirty="0"/>
              <a:t>Board attorney advised that such authority derived from </a:t>
            </a:r>
            <a:r>
              <a:rPr lang="en-US" altLang="en-US" u="sng" dirty="0"/>
              <a:t>Persi v Woska</a:t>
            </a:r>
            <a:endParaRPr lang="en-US" altLang="en-US" dirty="0"/>
          </a:p>
          <a:p>
            <a:endParaRPr lang="en-US" altLang="en-US" u="sng" dirty="0"/>
          </a:p>
          <a:p>
            <a:r>
              <a:rPr lang="en-US" altLang="en-US" u="sng" dirty="0"/>
              <a:t>Rule</a:t>
            </a:r>
            <a:r>
              <a:rPr lang="en-US" altLang="en-US" dirty="0"/>
              <a:t> – </a:t>
            </a:r>
          </a:p>
          <a:p>
            <a:r>
              <a:rPr lang="en-US" altLang="en-US" dirty="0"/>
              <a:t>Board President may unilaterally issue </a:t>
            </a:r>
            <a:r>
              <a:rPr lang="en-US" altLang="en-US" u="sng" dirty="0"/>
              <a:t>Rice</a:t>
            </a:r>
            <a:r>
              <a:rPr lang="en-US" altLang="en-US" dirty="0"/>
              <a:t> notice to superintendent of schools</a:t>
            </a:r>
          </a:p>
          <a:p>
            <a:endParaRPr lang="en-US" altLang="en-US" u="sng" dirty="0"/>
          </a:p>
          <a:p>
            <a:r>
              <a:rPr lang="en-US" altLang="en-US" u="sng" dirty="0"/>
              <a:t>Analysis</a:t>
            </a:r>
            <a:r>
              <a:rPr lang="en-US" altLang="en-US" dirty="0"/>
              <a:t> – </a:t>
            </a:r>
          </a:p>
          <a:p>
            <a:endParaRPr lang="en-US" altLang="en-US" u="sng" dirty="0"/>
          </a:p>
          <a:p>
            <a:r>
              <a:rPr lang="en-US" altLang="en-US" dirty="0"/>
              <a:t>No written authority exists granting board president unilateral authority to issue </a:t>
            </a:r>
            <a:r>
              <a:rPr lang="en-US" altLang="en-US" u="sng" dirty="0"/>
              <a:t>Rice</a:t>
            </a:r>
            <a:r>
              <a:rPr lang="en-US" altLang="en-US" dirty="0"/>
              <a:t> notice to any other than chief school administrator.</a:t>
            </a:r>
          </a:p>
          <a:p>
            <a:r>
              <a:rPr lang="en-US" altLang="en-US" dirty="0"/>
              <a:t>[E]xtending this unilateral authority to a Board President to interfere with the employment of a BA or a custodian is the grant of unbridled power ripe for abuse, in violation of the School Ethics Act.</a:t>
            </a:r>
            <a:r>
              <a:rPr lang="en-US" altLang="en-US" baseline="30000" dirty="0"/>
              <a:t>4 </a:t>
            </a:r>
            <a:r>
              <a:rPr lang="en-US" altLang="en-US" dirty="0"/>
              <a:t>Conducting one’s office in such a manner would lead to violations of the statute, </a:t>
            </a:r>
            <a:r>
              <a:rPr lang="en-US" altLang="en-US" u="sng" dirty="0"/>
              <a:t>N.J.S.A. </a:t>
            </a:r>
            <a:r>
              <a:rPr lang="en-US" altLang="en-US" dirty="0"/>
              <a:t>18A:24.1(c), (e) and (i), for acting beyond the scope of a Board member’s authority, taking private action with the potential to compromise the Board or interfering with the proper performance of the employee’s duties. </a:t>
            </a:r>
            <a:endParaRPr lang="en-US" altLang="en-US" u="sng" dirty="0"/>
          </a:p>
          <a:p>
            <a:endParaRPr lang="en-US" altLang="en-US" u="sng" dirty="0"/>
          </a:p>
          <a:p>
            <a:r>
              <a:rPr lang="en-US" altLang="en-US" dirty="0"/>
              <a:t>The Respondent also argues that the legal advice the Board received insulates him from blame for his conduct. It does not. Each Board member undergoes ethics training and each is responsible for his own ethical conduct. That responsibility cannot be delegated or avoided. </a:t>
            </a:r>
            <a:endParaRPr lang="en-US" altLang="en-US" u="sng" dirty="0"/>
          </a:p>
          <a:p>
            <a:endParaRPr lang="en-US" altLang="en-US" u="sng" dirty="0"/>
          </a:p>
          <a:p>
            <a:r>
              <a:rPr lang="en-US" altLang="en-US" u="sng" dirty="0"/>
              <a:t>Conclusion</a:t>
            </a:r>
            <a:r>
              <a:rPr lang="en-US" altLang="en-US" dirty="0"/>
              <a:t> – </a:t>
            </a:r>
          </a:p>
          <a:p>
            <a:endParaRPr lang="en-US" altLang="en-US" dirty="0"/>
          </a:p>
          <a:p>
            <a:r>
              <a:rPr lang="en-US" altLang="en-US" dirty="0"/>
              <a:t>Here, where the Respondent was found to have violated N.J.S.A. 18A:12-24.1(e) for exceeding his authority as a Board member, the Commission finds that the penalty of reprimand is appropriate.</a:t>
            </a:r>
          </a:p>
          <a:p>
            <a:endParaRPr lang="en-US" altLang="en-US" dirty="0"/>
          </a:p>
          <a:p>
            <a:endParaRPr lang="en-US" altLang="en-US" u="sng" dirty="0"/>
          </a:p>
          <a:p>
            <a:r>
              <a:rPr lang="en-US" altLang="en-US" b="1" u="sng" dirty="0"/>
              <a:t>Persi v. Woska</a:t>
            </a:r>
            <a:r>
              <a:rPr lang="en-US" altLang="en-US" dirty="0"/>
              <a:t> – Commissioner determined that board president unilaterally, or majority of the board could issue Rice Notice to CSA.</a:t>
            </a:r>
            <a:endParaRPr lang="en-US" altLang="en-US" b="1" u="sng" dirty="0"/>
          </a:p>
          <a:p>
            <a:endParaRPr lang="en-US" alt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4148F6-81B4-4C04-ADB4-E811BB525D44}" type="slidenum">
              <a:rPr lang="en-US" altLang="en-US" smtClean="0">
                <a:latin typeface="Calibri" panose="020F0502020204030204" pitchFamily="34" charset="0"/>
              </a:rPr>
              <a:pPr/>
              <a:t>42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2103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sng" dirty="0"/>
              <a:t>Brito-Herrera v. West New York</a:t>
            </a:r>
            <a:endParaRPr lang="en-US" sz="800" b="1" i="0" u="sng" dirty="0"/>
          </a:p>
          <a:p>
            <a:endParaRPr lang="en-US" dirty="0"/>
          </a:p>
          <a:p>
            <a:r>
              <a:rPr lang="en-US" sz="1200" b="0" i="0" u="none" strike="noStrike" kern="1200" dirty="0">
                <a:solidFill>
                  <a:schemeClr val="tx1"/>
                </a:solidFill>
                <a:effectLst/>
                <a:latin typeface="Arial" charset="0"/>
                <a:ea typeface="ヒラギノ角ゴ Pro W3" charset="0"/>
                <a:cs typeface="ヒラギノ角ゴ Pro W3"/>
              </a:rPr>
              <a:t>Authority - Commissioner of Education</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Issue - Whether board impermissibly reduced salary of asst. CSA in promoting her to CSA</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Fact1 - Asst. CA was tenured in that position &amp; at that salary.</a:t>
            </a:r>
            <a:endParaRPr lang="en-US" dirty="0"/>
          </a:p>
          <a:p>
            <a:r>
              <a:rPr lang="en-US" sz="1200" b="0" i="0" u="none" strike="noStrike" kern="1200" dirty="0">
                <a:solidFill>
                  <a:schemeClr val="tx1"/>
                </a:solidFill>
                <a:effectLst/>
                <a:latin typeface="Arial" charset="0"/>
                <a:ea typeface="ヒラギノ角ゴ Pro W3" charset="0"/>
                <a:cs typeface="ヒラギノ角ゴ Pro W3"/>
              </a:rPr>
              <a:t>Fact2 - Board promoted Asst. CSA to CSA</a:t>
            </a:r>
            <a:r>
              <a:rPr lang="en-US" dirty="0"/>
              <a:t> </a:t>
            </a:r>
          </a:p>
          <a:p>
            <a:r>
              <a:rPr lang="en-US" sz="1200" b="0" i="0" u="none" strike="noStrike" kern="1200" dirty="0">
                <a:solidFill>
                  <a:schemeClr val="tx1"/>
                </a:solidFill>
                <a:effectLst/>
                <a:latin typeface="Arial" charset="0"/>
                <a:ea typeface="ヒラギノ角ゴ Pro W3" charset="0"/>
                <a:cs typeface="ヒラギノ角ゴ Pro W3"/>
              </a:rPr>
              <a:t>Fact3 - Board reduced salary to match CSA salary cap.</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Rule - Tenure rights accrued in one administrative position do not transfer to another,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43</a:t>
            </a:fld>
            <a:endParaRPr lang="en-US" dirty="0"/>
          </a:p>
        </p:txBody>
      </p:sp>
    </p:spTree>
    <p:extLst>
      <p:ext uri="{BB962C8B-B14F-4D97-AF65-F5344CB8AC3E}">
        <p14:creationId xmlns:p14="http://schemas.microsoft.com/office/powerpoint/2010/main" val="657092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sng" dirty="0"/>
              <a:t>Brito-Herrera v. West New York</a:t>
            </a:r>
            <a:endParaRPr lang="en-US" sz="800" b="1" i="0" u="sng" dirty="0"/>
          </a:p>
          <a:p>
            <a:endParaRPr lang="en-US" dirty="0"/>
          </a:p>
          <a:p>
            <a:r>
              <a:rPr lang="en-US" sz="1200" b="0" i="0" u="none" strike="noStrike" kern="1200" dirty="0">
                <a:solidFill>
                  <a:schemeClr val="tx1"/>
                </a:solidFill>
                <a:effectLst/>
                <a:latin typeface="Arial" charset="0"/>
                <a:ea typeface="ヒラギノ角ゴ Pro W3" charset="0"/>
                <a:cs typeface="ヒラギノ角ゴ Pro W3"/>
              </a:rPr>
              <a:t>Authority - Commissioner of Education</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Issue - Whether board impermissibly reduced salary of asst. CSA in promoting her to CSA</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Fact1 - Asst. CA was tenured in that position &amp; at that salary.</a:t>
            </a:r>
            <a:endParaRPr lang="en-US" dirty="0"/>
          </a:p>
          <a:p>
            <a:r>
              <a:rPr lang="en-US" sz="1200" b="0" i="0" u="none" strike="noStrike" kern="1200" dirty="0">
                <a:solidFill>
                  <a:schemeClr val="tx1"/>
                </a:solidFill>
                <a:effectLst/>
                <a:latin typeface="Arial" charset="0"/>
                <a:ea typeface="ヒラギノ角ゴ Pro W3" charset="0"/>
                <a:cs typeface="ヒラギノ角ゴ Pro W3"/>
              </a:rPr>
              <a:t>Fact2 - Board promoted Asst. CSA to CSA</a:t>
            </a:r>
            <a:r>
              <a:rPr lang="en-US" dirty="0"/>
              <a:t> </a:t>
            </a:r>
          </a:p>
          <a:p>
            <a:r>
              <a:rPr lang="en-US" sz="1200" b="0" i="0" u="none" strike="noStrike" kern="1200" dirty="0">
                <a:solidFill>
                  <a:schemeClr val="tx1"/>
                </a:solidFill>
                <a:effectLst/>
                <a:latin typeface="Arial" charset="0"/>
                <a:ea typeface="ヒラギノ角ゴ Pro W3" charset="0"/>
                <a:cs typeface="ヒラギノ角ゴ Pro W3"/>
              </a:rPr>
              <a:t>Fact3 - Board reduced salary to match CSA salary cap.</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Rule - Tenure rights accrued in one administrative position do not transfer to another,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44</a:t>
            </a:fld>
            <a:endParaRPr lang="en-US" dirty="0"/>
          </a:p>
        </p:txBody>
      </p:sp>
    </p:spTree>
    <p:extLst>
      <p:ext uri="{BB962C8B-B14F-4D97-AF65-F5344CB8AC3E}">
        <p14:creationId xmlns:p14="http://schemas.microsoft.com/office/powerpoint/2010/main" val="2900972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sng" dirty="0"/>
              <a:t>Brito-Herrera v. West New York</a:t>
            </a:r>
            <a:endParaRPr lang="en-US" sz="800" b="1" i="0" u="sng" dirty="0"/>
          </a:p>
          <a:p>
            <a:endParaRPr lang="en-US" dirty="0"/>
          </a:p>
          <a:p>
            <a:r>
              <a:rPr lang="en-US" sz="1200" b="0" i="0" u="none" strike="noStrike" kern="1200" dirty="0">
                <a:solidFill>
                  <a:schemeClr val="tx1"/>
                </a:solidFill>
                <a:effectLst/>
                <a:latin typeface="Arial" charset="0"/>
                <a:ea typeface="ヒラギノ角ゴ Pro W3" charset="0"/>
                <a:cs typeface="ヒラギノ角ゴ Pro W3"/>
              </a:rPr>
              <a:t>Authority - Commissioner of Education</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Issue - Whether board impermissibly reduced salary of asst. CSA in promoting her to CSA</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Fact1 - Asst. CA was tenured in that position &amp; at that salary.</a:t>
            </a:r>
            <a:endParaRPr lang="en-US" dirty="0"/>
          </a:p>
          <a:p>
            <a:r>
              <a:rPr lang="en-US" sz="1200" b="0" i="0" u="none" strike="noStrike" kern="1200" dirty="0">
                <a:solidFill>
                  <a:schemeClr val="tx1"/>
                </a:solidFill>
                <a:effectLst/>
                <a:latin typeface="Arial" charset="0"/>
                <a:ea typeface="ヒラギノ角ゴ Pro W3" charset="0"/>
                <a:cs typeface="ヒラギノ角ゴ Pro W3"/>
              </a:rPr>
              <a:t>Fact2 - Board promoted Asst. CSA to CSA</a:t>
            </a:r>
            <a:r>
              <a:rPr lang="en-US" dirty="0"/>
              <a:t> </a:t>
            </a:r>
          </a:p>
          <a:p>
            <a:r>
              <a:rPr lang="en-US" sz="1200" b="0" i="0" u="none" strike="noStrike" kern="1200" dirty="0">
                <a:solidFill>
                  <a:schemeClr val="tx1"/>
                </a:solidFill>
                <a:effectLst/>
                <a:latin typeface="Arial" charset="0"/>
                <a:ea typeface="ヒラギノ角ゴ Pro W3" charset="0"/>
                <a:cs typeface="ヒラギノ角ゴ Pro W3"/>
              </a:rPr>
              <a:t>Fact3 - Board reduced salary to match CSA salary cap.</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Rule - Tenure rights accrued in one administrative position do not transfer to another,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45</a:t>
            </a:fld>
            <a:endParaRPr lang="en-US" dirty="0"/>
          </a:p>
        </p:txBody>
      </p:sp>
    </p:spTree>
    <p:extLst>
      <p:ext uri="{BB962C8B-B14F-4D97-AF65-F5344CB8AC3E}">
        <p14:creationId xmlns:p14="http://schemas.microsoft.com/office/powerpoint/2010/main" val="2022743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sng" dirty="0"/>
              <a:t>Brito-Herrera v. West New York</a:t>
            </a:r>
            <a:endParaRPr lang="en-US" sz="800" b="1" i="0" u="sng" dirty="0"/>
          </a:p>
          <a:p>
            <a:endParaRPr lang="en-US" dirty="0"/>
          </a:p>
          <a:p>
            <a:r>
              <a:rPr lang="en-US" sz="1200" b="0" i="0" u="none" strike="noStrike" kern="1200" dirty="0">
                <a:solidFill>
                  <a:schemeClr val="tx1"/>
                </a:solidFill>
                <a:effectLst/>
                <a:latin typeface="Arial" charset="0"/>
                <a:ea typeface="ヒラギノ角ゴ Pro W3" charset="0"/>
                <a:cs typeface="ヒラギノ角ゴ Pro W3"/>
              </a:rPr>
              <a:t>Authority - Commissioner of Education</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Issue - Whether board impermissibly reduced salary of asst. CSA in promoting her to CSA</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Fact1 - Asst. CA was tenured in that position &amp; at that salary.</a:t>
            </a:r>
            <a:endParaRPr lang="en-US" dirty="0"/>
          </a:p>
          <a:p>
            <a:r>
              <a:rPr lang="en-US" sz="1200" b="0" i="0" u="none" strike="noStrike" kern="1200" dirty="0">
                <a:solidFill>
                  <a:schemeClr val="tx1"/>
                </a:solidFill>
                <a:effectLst/>
                <a:latin typeface="Arial" charset="0"/>
                <a:ea typeface="ヒラギノ角ゴ Pro W3" charset="0"/>
                <a:cs typeface="ヒラギノ角ゴ Pro W3"/>
              </a:rPr>
              <a:t>Fact2 - Board promoted Asst. CSA to CSA</a:t>
            </a:r>
            <a:r>
              <a:rPr lang="en-US" dirty="0"/>
              <a:t> </a:t>
            </a:r>
          </a:p>
          <a:p>
            <a:r>
              <a:rPr lang="en-US" sz="1200" b="0" i="0" u="none" strike="noStrike" kern="1200" dirty="0">
                <a:solidFill>
                  <a:schemeClr val="tx1"/>
                </a:solidFill>
                <a:effectLst/>
                <a:latin typeface="Arial" charset="0"/>
                <a:ea typeface="ヒラギノ角ゴ Pro W3" charset="0"/>
                <a:cs typeface="ヒラギノ角ゴ Pro W3"/>
              </a:rPr>
              <a:t>Fact3 - Board reduced salary to match CSA salary cap.</a:t>
            </a:r>
            <a:r>
              <a:rPr lang="en-US" dirty="0"/>
              <a:t>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Rule - Tenure rights accrued in one administrative position do not transfer to another, </a:t>
            </a:r>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sz="1200" b="0" i="0" u="none" strike="noStrike" kern="1200" dirty="0">
              <a:solidFill>
                <a:schemeClr val="tx1"/>
              </a:solidFill>
              <a:effectLst/>
              <a:latin typeface="Arial" charset="0"/>
              <a:ea typeface="ヒラギノ角ゴ Pro W3" charset="0"/>
              <a:cs typeface="ヒラギノ角ゴ Pro W3"/>
            </a:endParaRPr>
          </a:p>
          <a:p>
            <a:r>
              <a:rPr lang="en-US" sz="1200" b="0" i="0" u="none" strike="noStrike" kern="1200" dirty="0">
                <a:solidFill>
                  <a:schemeClr val="tx1"/>
                </a:solidFill>
                <a:effectLst/>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46</a:t>
            </a:fld>
            <a:endParaRPr lang="en-US" dirty="0"/>
          </a:p>
        </p:txBody>
      </p:sp>
    </p:spTree>
    <p:extLst>
      <p:ext uri="{BB962C8B-B14F-4D97-AF65-F5344CB8AC3E}">
        <p14:creationId xmlns:p14="http://schemas.microsoft.com/office/powerpoint/2010/main" val="147379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9488">
              <a:defRPr/>
            </a:pPr>
            <a:r>
              <a:rPr lang="en-US" b="1" u="sng" dirty="0"/>
              <a:t>Brito-Herrera v. West New York</a:t>
            </a:r>
            <a:endParaRPr lang="en-US" sz="800" b="1" u="sng" dirty="0"/>
          </a:p>
          <a:p>
            <a:endParaRPr lang="en-US" dirty="0"/>
          </a:p>
          <a:p>
            <a:r>
              <a:rPr lang="en-US" dirty="0">
                <a:latin typeface="Arial" charset="0"/>
                <a:ea typeface="ヒラギノ角ゴ Pro W3" charset="0"/>
                <a:cs typeface="ヒラギノ角ゴ Pro W3"/>
              </a:rPr>
              <a:t>Authority - Commissioner of Education</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Issue - Whether board impermissibly reduced salary of asst. CSA in promoting her to CSA</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Fact1 - Asst. CA was tenured in that position &amp; at that salary.</a:t>
            </a:r>
            <a:endParaRPr lang="en-US" dirty="0"/>
          </a:p>
          <a:p>
            <a:r>
              <a:rPr lang="en-US" dirty="0">
                <a:latin typeface="Arial" charset="0"/>
                <a:ea typeface="ヒラギノ角ゴ Pro W3" charset="0"/>
                <a:cs typeface="ヒラギノ角ゴ Pro W3"/>
              </a:rPr>
              <a:t>Fact2 - Board promoted Asst. CSA to CSA</a:t>
            </a:r>
            <a:r>
              <a:rPr lang="en-US" dirty="0"/>
              <a:t> </a:t>
            </a:r>
          </a:p>
          <a:p>
            <a:r>
              <a:rPr lang="en-US" dirty="0">
                <a:latin typeface="Arial" charset="0"/>
                <a:ea typeface="ヒラギノ角ゴ Pro W3" charset="0"/>
                <a:cs typeface="ヒラギノ角ゴ Pro W3"/>
              </a:rPr>
              <a:t>Fact3 - Board reduced salary to match CSA salary cap.</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Rule - Tenure rights accrued in one administrative position do not transfer to another,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55</a:t>
            </a:fld>
            <a:endParaRPr lang="en-US" dirty="0"/>
          </a:p>
        </p:txBody>
      </p:sp>
    </p:spTree>
    <p:extLst>
      <p:ext uri="{BB962C8B-B14F-4D97-AF65-F5344CB8AC3E}">
        <p14:creationId xmlns:p14="http://schemas.microsoft.com/office/powerpoint/2010/main" val="220464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9488">
              <a:defRPr/>
            </a:pPr>
            <a:r>
              <a:rPr lang="en-US" b="1" u="sng" dirty="0"/>
              <a:t>Brito-Herrera v. West New York</a:t>
            </a:r>
            <a:endParaRPr lang="en-US" sz="800" b="1" u="sng" dirty="0"/>
          </a:p>
          <a:p>
            <a:endParaRPr lang="en-US" dirty="0"/>
          </a:p>
          <a:p>
            <a:r>
              <a:rPr lang="en-US" dirty="0">
                <a:latin typeface="Arial" charset="0"/>
                <a:ea typeface="ヒラギノ角ゴ Pro W3" charset="0"/>
                <a:cs typeface="ヒラギノ角ゴ Pro W3"/>
              </a:rPr>
              <a:t>Authority - Commissioner of Education</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Issue - Whether board impermissibly reduced salary of asst. CSA in promoting her to CSA</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Fact1 - Asst. CA was tenured in that position &amp; at that salary.</a:t>
            </a:r>
            <a:endParaRPr lang="en-US" dirty="0"/>
          </a:p>
          <a:p>
            <a:r>
              <a:rPr lang="en-US" dirty="0">
                <a:latin typeface="Arial" charset="0"/>
                <a:ea typeface="ヒラギノ角ゴ Pro W3" charset="0"/>
                <a:cs typeface="ヒラギノ角ゴ Pro W3"/>
              </a:rPr>
              <a:t>Fact2 - Board promoted Asst. CSA to CSA</a:t>
            </a:r>
            <a:r>
              <a:rPr lang="en-US" dirty="0"/>
              <a:t> </a:t>
            </a:r>
          </a:p>
          <a:p>
            <a:r>
              <a:rPr lang="en-US" dirty="0">
                <a:latin typeface="Arial" charset="0"/>
                <a:ea typeface="ヒラギノ角ゴ Pro W3" charset="0"/>
                <a:cs typeface="ヒラギノ角ゴ Pro W3"/>
              </a:rPr>
              <a:t>Fact3 - Board reduced salary to match CSA salary cap.</a:t>
            </a:r>
            <a:r>
              <a:rPr lang="en-US" dirty="0"/>
              <a:t>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Rule - Tenure rights accrued in one administrative position do not transfer to another, </a:t>
            </a:r>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Analysis - By attempting to transfer her Asst. CSA salary to  Superintendent position, petitioner seeks to extend her accrued tenure from one administrative position to another.</a:t>
            </a:r>
            <a:endParaRPr lang="en-US" dirty="0"/>
          </a:p>
          <a:p>
            <a:endParaRPr lang="en-US" dirty="0">
              <a:latin typeface="Arial" charset="0"/>
              <a:ea typeface="ヒラギノ角ゴ Pro W3" charset="0"/>
              <a:cs typeface="ヒラギノ角ゴ Pro W3"/>
            </a:endParaRPr>
          </a:p>
          <a:p>
            <a:r>
              <a:rPr lang="en-US" dirty="0">
                <a:latin typeface="Arial" charset="0"/>
                <a:ea typeface="ヒラギノ角ゴ Pro W3" charset="0"/>
                <a:cs typeface="ヒラギノ角ゴ Pro W3"/>
              </a:rPr>
              <a:t>Conclusion - Board did not violate tenure rights in reducing Asst. CSA salary upon promotion to CSA.</a:t>
            </a:r>
            <a:endParaRPr lang="en-US" dirty="0"/>
          </a:p>
        </p:txBody>
      </p:sp>
      <p:sp>
        <p:nvSpPr>
          <p:cNvPr id="4" name="Slide Number Placeholder 3"/>
          <p:cNvSpPr>
            <a:spLocks noGrp="1"/>
          </p:cNvSpPr>
          <p:nvPr>
            <p:ph type="sldNum" sz="quarter" idx="10"/>
          </p:nvPr>
        </p:nvSpPr>
        <p:spPr/>
        <p:txBody>
          <a:bodyPr/>
          <a:lstStyle/>
          <a:p>
            <a:pPr>
              <a:defRPr/>
            </a:pPr>
            <a:fld id="{A2BE5567-90EA-477C-A328-5ADFEF67F539}" type="slidenum">
              <a:rPr lang="en-US" smtClean="0"/>
              <a:pPr>
                <a:defRPr/>
              </a:pPr>
              <a:t>56</a:t>
            </a:fld>
            <a:endParaRPr lang="en-US" dirty="0"/>
          </a:p>
        </p:txBody>
      </p:sp>
    </p:spTree>
    <p:extLst>
      <p:ext uri="{BB962C8B-B14F-4D97-AF65-F5344CB8AC3E}">
        <p14:creationId xmlns:p14="http://schemas.microsoft.com/office/powerpoint/2010/main" val="276562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3abbda920e_3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3abbda920e_3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23abbda920e_3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extLst>
      <p:ext uri="{BB962C8B-B14F-4D97-AF65-F5344CB8AC3E}">
        <p14:creationId xmlns:p14="http://schemas.microsoft.com/office/powerpoint/2010/main" val="68079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1A9C0-E7DF-4468-BE41-E4869A2B7153}" type="slidenum">
              <a:rPr lang="en-US" smtClean="0"/>
              <a:t>7</a:t>
            </a:fld>
            <a:endParaRPr lang="en-US"/>
          </a:p>
        </p:txBody>
      </p:sp>
    </p:spTree>
    <p:extLst>
      <p:ext uri="{BB962C8B-B14F-4D97-AF65-F5344CB8AC3E}">
        <p14:creationId xmlns:p14="http://schemas.microsoft.com/office/powerpoint/2010/main" val="129853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a:extLst>
            <a:ext uri="{FF2B5EF4-FFF2-40B4-BE49-F238E27FC236}">
              <a16:creationId xmlns:a16="http://schemas.microsoft.com/office/drawing/2014/main" id="{9F0E2C7F-BFBF-482B-264C-4FE603B91425}"/>
            </a:ext>
          </a:extLst>
        </p:cNvPr>
        <p:cNvGrpSpPr/>
        <p:nvPr/>
      </p:nvGrpSpPr>
      <p:grpSpPr>
        <a:xfrm>
          <a:off x="0" y="0"/>
          <a:ext cx="0" cy="0"/>
          <a:chOff x="0" y="0"/>
          <a:chExt cx="0" cy="0"/>
        </a:xfrm>
      </p:grpSpPr>
      <p:sp>
        <p:nvSpPr>
          <p:cNvPr id="1429" name="Google Shape;1429;p103:notes">
            <a:extLst>
              <a:ext uri="{FF2B5EF4-FFF2-40B4-BE49-F238E27FC236}">
                <a16:creationId xmlns:a16="http://schemas.microsoft.com/office/drawing/2014/main" id="{5F7870BD-54F3-0BF9-0943-E86103A5BBC6}"/>
              </a:ext>
            </a:extLst>
          </p:cNvPr>
          <p:cNvSpPr txBox="1">
            <a:spLocks noGrp="1"/>
          </p:cNvSpPr>
          <p:nvPr>
            <p:ph type="body" idx="1"/>
          </p:nvPr>
        </p:nvSpPr>
        <p:spPr>
          <a:xfrm>
            <a:off x="946997" y="3344646"/>
            <a:ext cx="7575973" cy="3168611"/>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30" name="Google Shape;1430;p103:notes">
            <a:extLst>
              <a:ext uri="{FF2B5EF4-FFF2-40B4-BE49-F238E27FC236}">
                <a16:creationId xmlns:a16="http://schemas.microsoft.com/office/drawing/2014/main" id="{66F2BD90-2CE4-CA6D-5FFA-B39429A4E0AB}"/>
              </a:ext>
            </a:extLst>
          </p:cNvPr>
          <p:cNvSpPr>
            <a:spLocks noGrp="1" noRot="1" noChangeAspect="1"/>
          </p:cNvSpPr>
          <p:nvPr>
            <p:ph type="sldImg" idx="2"/>
          </p:nvPr>
        </p:nvSpPr>
        <p:spPr>
          <a:xfrm>
            <a:off x="2389188" y="527050"/>
            <a:ext cx="4694237" cy="2641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809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B11153B0-1B9B-1ECF-2F05-893564C66269}"/>
            </a:ext>
          </a:extLst>
        </p:cNvPr>
        <p:cNvGrpSpPr/>
        <p:nvPr/>
      </p:nvGrpSpPr>
      <p:grpSpPr>
        <a:xfrm>
          <a:off x="0" y="0"/>
          <a:ext cx="0" cy="0"/>
          <a:chOff x="0" y="0"/>
          <a:chExt cx="0" cy="0"/>
        </a:xfrm>
      </p:grpSpPr>
      <p:sp>
        <p:nvSpPr>
          <p:cNvPr id="323" name="Google Shape;323;p37:notes">
            <a:extLst>
              <a:ext uri="{FF2B5EF4-FFF2-40B4-BE49-F238E27FC236}">
                <a16:creationId xmlns:a16="http://schemas.microsoft.com/office/drawing/2014/main" id="{182A2B09-BA9B-19D6-863F-D60AA3D61744}"/>
              </a:ext>
            </a:extLst>
          </p:cNvPr>
          <p:cNvSpPr txBox="1">
            <a:spLocks noGrp="1"/>
          </p:cNvSpPr>
          <p:nvPr>
            <p:ph type="body" idx="1"/>
          </p:nvPr>
        </p:nvSpPr>
        <p:spPr>
          <a:xfrm>
            <a:off x="695662" y="4126231"/>
            <a:ext cx="5565292" cy="3909060"/>
          </a:xfrm>
          <a:prstGeom prst="rect">
            <a:avLst/>
          </a:prstGeom>
          <a:noFill/>
          <a:ln>
            <a:noFill/>
          </a:ln>
        </p:spPr>
        <p:txBody>
          <a:bodyPr spcFirstLastPara="1" wrap="square" lIns="92825" tIns="46400" rIns="92825" bIns="46400" anchor="t" anchorCtr="0">
            <a:noAutofit/>
          </a:bodyPr>
          <a:lstStyle/>
          <a:p>
            <a:pPr marL="0" lvl="0" indent="0" algn="l" rtl="0">
              <a:spcBef>
                <a:spcPts val="360"/>
              </a:spcBef>
              <a:spcAft>
                <a:spcPts val="0"/>
              </a:spcAft>
              <a:buClr>
                <a:schemeClr val="dk1"/>
              </a:buClr>
              <a:buSzPts val="1200"/>
              <a:buFont typeface="Calibri"/>
              <a:buNone/>
            </a:pPr>
            <a:endParaRPr dirty="0"/>
          </a:p>
        </p:txBody>
      </p:sp>
      <p:sp>
        <p:nvSpPr>
          <p:cNvPr id="324" name="Google Shape;324;p37:notes">
            <a:extLst>
              <a:ext uri="{FF2B5EF4-FFF2-40B4-BE49-F238E27FC236}">
                <a16:creationId xmlns:a16="http://schemas.microsoft.com/office/drawing/2014/main" id="{4AE06860-D851-1FEA-5062-C65F497FA9A7}"/>
              </a:ext>
            </a:extLst>
          </p:cNvPr>
          <p:cNvSpPr>
            <a:spLocks noGrp="1" noRot="1" noChangeAspect="1"/>
          </p:cNvSpPr>
          <p:nvPr>
            <p:ph type="sldImg" idx="2"/>
          </p:nvPr>
        </p:nvSpPr>
        <p:spPr>
          <a:xfrm>
            <a:off x="582613" y="650875"/>
            <a:ext cx="5791200"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1865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3abbda920e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3abbda920e_1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23abbda920e_1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extLst>
      <p:ext uri="{BB962C8B-B14F-4D97-AF65-F5344CB8AC3E}">
        <p14:creationId xmlns:p14="http://schemas.microsoft.com/office/powerpoint/2010/main" val="2220786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3abbda920e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3abbda920e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g23abbda920e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extLst>
      <p:ext uri="{BB962C8B-B14F-4D97-AF65-F5344CB8AC3E}">
        <p14:creationId xmlns:p14="http://schemas.microsoft.com/office/powerpoint/2010/main" val="62872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3abbda920e_3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3abbda920e_3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23abbda920e_3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82</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3b323a20b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3b323a20b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23b323a20b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88</a:t>
            </a:fld>
            <a:endParaRPr lang="en-US"/>
          </a:p>
        </p:txBody>
      </p:sp>
    </p:spTree>
    <p:extLst>
      <p:ext uri="{BB962C8B-B14F-4D97-AF65-F5344CB8AC3E}">
        <p14:creationId xmlns:p14="http://schemas.microsoft.com/office/powerpoint/2010/main" val="258571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89</a:t>
            </a:fld>
            <a:endParaRPr lang="en-US"/>
          </a:p>
        </p:txBody>
      </p:sp>
    </p:spTree>
    <p:extLst>
      <p:ext uri="{BB962C8B-B14F-4D97-AF65-F5344CB8AC3E}">
        <p14:creationId xmlns:p14="http://schemas.microsoft.com/office/powerpoint/2010/main" val="1267235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91</a:t>
            </a:fld>
            <a:endParaRPr lang="en-US"/>
          </a:p>
        </p:txBody>
      </p:sp>
    </p:spTree>
    <p:extLst>
      <p:ext uri="{BB962C8B-B14F-4D97-AF65-F5344CB8AC3E}">
        <p14:creationId xmlns:p14="http://schemas.microsoft.com/office/powerpoint/2010/main" val="307135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94</a:t>
            </a:fld>
            <a:endParaRPr lang="en-US"/>
          </a:p>
        </p:txBody>
      </p:sp>
    </p:spTree>
    <p:extLst>
      <p:ext uri="{BB962C8B-B14F-4D97-AF65-F5344CB8AC3E}">
        <p14:creationId xmlns:p14="http://schemas.microsoft.com/office/powerpoint/2010/main" val="4218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8A4A540A-BDEE-405A-B83A-EF94C02AE71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657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95</a:t>
            </a:fld>
            <a:endParaRPr lang="en-US"/>
          </a:p>
        </p:txBody>
      </p:sp>
    </p:spTree>
    <p:extLst>
      <p:ext uri="{BB962C8B-B14F-4D97-AF65-F5344CB8AC3E}">
        <p14:creationId xmlns:p14="http://schemas.microsoft.com/office/powerpoint/2010/main" val="4077196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96</a:t>
            </a:fld>
            <a:endParaRPr lang="en-US"/>
          </a:p>
        </p:txBody>
      </p:sp>
    </p:spTree>
    <p:extLst>
      <p:ext uri="{BB962C8B-B14F-4D97-AF65-F5344CB8AC3E}">
        <p14:creationId xmlns:p14="http://schemas.microsoft.com/office/powerpoint/2010/main" val="1666874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97</a:t>
            </a:fld>
            <a:endParaRPr lang="en-US"/>
          </a:p>
        </p:txBody>
      </p:sp>
    </p:spTree>
    <p:extLst>
      <p:ext uri="{BB962C8B-B14F-4D97-AF65-F5344CB8AC3E}">
        <p14:creationId xmlns:p14="http://schemas.microsoft.com/office/powerpoint/2010/main" val="8781056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4DE60D-D4FD-41B6-97ED-1C95546687D3}" type="slidenum">
              <a:rPr lang="en-US" smtClean="0"/>
              <a:t>98</a:t>
            </a:fld>
            <a:endParaRPr lang="en-US"/>
          </a:p>
        </p:txBody>
      </p:sp>
    </p:spTree>
    <p:extLst>
      <p:ext uri="{BB962C8B-B14F-4D97-AF65-F5344CB8AC3E}">
        <p14:creationId xmlns:p14="http://schemas.microsoft.com/office/powerpoint/2010/main" val="732838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4403725" y="396875"/>
            <a:ext cx="3521075" cy="1981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1232786" y="2511106"/>
            <a:ext cx="9862265" cy="2378938"/>
          </a:xfrm>
          <a:prstGeom prst="rect">
            <a:avLst/>
          </a:prstGeom>
          <a:noFill/>
          <a:ln>
            <a:noFill/>
          </a:ln>
        </p:spPr>
        <p:txBody>
          <a:bodyPr lIns="92825" tIns="46400" rIns="92825" bIns="464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6982922" y="5021289"/>
            <a:ext cx="5342060" cy="264326"/>
          </a:xfrm>
          <a:prstGeom prst="rect">
            <a:avLst/>
          </a:prstGeom>
          <a:noFill/>
          <a:ln>
            <a:noFill/>
          </a:ln>
        </p:spPr>
        <p:txBody>
          <a:bodyPr lIns="92825" tIns="46400" rIns="92825" bIns="464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102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697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1762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0735D6F6-EE5C-42FD-85AA-AF5D86425F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66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u="sng" dirty="0"/>
              <a:t>Cheng v. Rodas</a:t>
            </a:r>
          </a:p>
          <a:p>
            <a:r>
              <a:rPr lang="en-US" altLang="en-US" dirty="0"/>
              <a:t>School Ethics Commission</a:t>
            </a:r>
          </a:p>
          <a:p>
            <a:r>
              <a:rPr lang="en-US" altLang="en-US" dirty="0"/>
              <a:t>Decided:	Sept. 23, 2015</a:t>
            </a:r>
          </a:p>
          <a:p>
            <a:endParaRPr lang="en-US" altLang="en-US" dirty="0"/>
          </a:p>
          <a:p>
            <a:r>
              <a:rPr lang="en-US" altLang="en-US" u="sng" dirty="0"/>
              <a:t>Issue</a:t>
            </a:r>
            <a:r>
              <a:rPr lang="en-US" altLang="en-US" dirty="0"/>
              <a:t> – Whether board president has unilateral authority to issue a </a:t>
            </a:r>
            <a:r>
              <a:rPr lang="en-US" altLang="en-US" u="sng" dirty="0"/>
              <a:t>Rice</a:t>
            </a:r>
            <a:r>
              <a:rPr lang="en-US" altLang="en-US" dirty="0"/>
              <a:t> notice to the B/A.</a:t>
            </a:r>
          </a:p>
          <a:p>
            <a:endParaRPr lang="en-US" altLang="en-US" dirty="0"/>
          </a:p>
          <a:p>
            <a:r>
              <a:rPr lang="en-US" altLang="en-US" u="sng" dirty="0"/>
              <a:t>Facts</a:t>
            </a:r>
            <a:r>
              <a:rPr lang="en-US" altLang="en-US" dirty="0"/>
              <a:t> – </a:t>
            </a:r>
          </a:p>
          <a:p>
            <a:r>
              <a:rPr lang="en-US" altLang="en-US" dirty="0"/>
              <a:t>After consulting with the board attorney, board president issued </a:t>
            </a:r>
            <a:r>
              <a:rPr lang="en-US" altLang="en-US" u="sng" dirty="0"/>
              <a:t>Rice</a:t>
            </a:r>
            <a:r>
              <a:rPr lang="en-US" altLang="en-US" dirty="0"/>
              <a:t> notice to B/A.</a:t>
            </a:r>
          </a:p>
          <a:p>
            <a:r>
              <a:rPr lang="en-US" altLang="en-US" dirty="0"/>
              <a:t>Board attorney advised that such authority derived from </a:t>
            </a:r>
            <a:r>
              <a:rPr lang="en-US" altLang="en-US" u="sng" dirty="0"/>
              <a:t>Persi v Woska</a:t>
            </a:r>
            <a:endParaRPr lang="en-US" altLang="en-US" dirty="0"/>
          </a:p>
          <a:p>
            <a:endParaRPr lang="en-US" altLang="en-US" u="sng" dirty="0"/>
          </a:p>
          <a:p>
            <a:r>
              <a:rPr lang="en-US" altLang="en-US" u="sng" dirty="0"/>
              <a:t>Rule</a:t>
            </a:r>
            <a:r>
              <a:rPr lang="en-US" altLang="en-US" dirty="0"/>
              <a:t> – </a:t>
            </a:r>
          </a:p>
          <a:p>
            <a:r>
              <a:rPr lang="en-US" altLang="en-US" dirty="0"/>
              <a:t>Board President may unilaterally issue </a:t>
            </a:r>
            <a:r>
              <a:rPr lang="en-US" altLang="en-US" u="sng" dirty="0"/>
              <a:t>Rice</a:t>
            </a:r>
            <a:r>
              <a:rPr lang="en-US" altLang="en-US" dirty="0"/>
              <a:t> notice to superintendent of schools</a:t>
            </a:r>
          </a:p>
          <a:p>
            <a:endParaRPr lang="en-US" altLang="en-US" u="sng" dirty="0"/>
          </a:p>
          <a:p>
            <a:r>
              <a:rPr lang="en-US" altLang="en-US" u="sng" dirty="0"/>
              <a:t>Analysis</a:t>
            </a:r>
            <a:r>
              <a:rPr lang="en-US" altLang="en-US" dirty="0"/>
              <a:t> – </a:t>
            </a:r>
          </a:p>
          <a:p>
            <a:endParaRPr lang="en-US" altLang="en-US" u="sng" dirty="0"/>
          </a:p>
          <a:p>
            <a:r>
              <a:rPr lang="en-US" altLang="en-US" dirty="0"/>
              <a:t>No written authority exists granting board president unilateral authority to issue </a:t>
            </a:r>
            <a:r>
              <a:rPr lang="en-US" altLang="en-US" u="sng" dirty="0"/>
              <a:t>Rice</a:t>
            </a:r>
            <a:r>
              <a:rPr lang="en-US" altLang="en-US" dirty="0"/>
              <a:t> notice to any other than chief school administrator.</a:t>
            </a:r>
          </a:p>
          <a:p>
            <a:r>
              <a:rPr lang="en-US" altLang="en-US" dirty="0"/>
              <a:t>[E]xtending this unilateral authority to a Board President to interfere with the employment of a BA or a custodian is the grant of unbridled power ripe for abuse, in violation of the School Ethics Act.</a:t>
            </a:r>
            <a:r>
              <a:rPr lang="en-US" altLang="en-US" baseline="30000" dirty="0"/>
              <a:t>4 </a:t>
            </a:r>
            <a:r>
              <a:rPr lang="en-US" altLang="en-US" dirty="0"/>
              <a:t>Conducting one’s office in such a manner would lead to violations of the statute, </a:t>
            </a:r>
            <a:r>
              <a:rPr lang="en-US" altLang="en-US" u="sng" dirty="0"/>
              <a:t>N.J.S.A. </a:t>
            </a:r>
            <a:r>
              <a:rPr lang="en-US" altLang="en-US" dirty="0"/>
              <a:t>18A:24.1(c), (e) and (i), for acting beyond the scope of a Board member’s authority, taking private action with the potential to compromise the Board or interfering with the proper performance of the employee’s duties. </a:t>
            </a:r>
            <a:endParaRPr lang="en-US" altLang="en-US" u="sng" dirty="0"/>
          </a:p>
          <a:p>
            <a:endParaRPr lang="en-US" altLang="en-US" u="sng" dirty="0"/>
          </a:p>
          <a:p>
            <a:r>
              <a:rPr lang="en-US" altLang="en-US" dirty="0"/>
              <a:t>The Respondent also argues that the legal advice the Board received insulates him from blame for his conduct. It does not. Each Board member undergoes ethics training and each is responsible for his own ethical conduct. That responsibility cannot be delegated or avoided. </a:t>
            </a:r>
            <a:endParaRPr lang="en-US" altLang="en-US" u="sng" dirty="0"/>
          </a:p>
          <a:p>
            <a:endParaRPr lang="en-US" altLang="en-US" u="sng" dirty="0"/>
          </a:p>
          <a:p>
            <a:r>
              <a:rPr lang="en-US" altLang="en-US" u="sng" dirty="0"/>
              <a:t>Conclusion</a:t>
            </a:r>
            <a:r>
              <a:rPr lang="en-US" altLang="en-US" dirty="0"/>
              <a:t> – </a:t>
            </a:r>
          </a:p>
          <a:p>
            <a:endParaRPr lang="en-US" altLang="en-US" dirty="0"/>
          </a:p>
          <a:p>
            <a:r>
              <a:rPr lang="en-US" altLang="en-US" dirty="0"/>
              <a:t>Here, where the Respondent was found to have violated N.J.S.A. 18A:12-24.1(e) for exceeding his authority as a Board member, the Commission finds that the penalty of reprimand is appropriate.</a:t>
            </a:r>
          </a:p>
          <a:p>
            <a:endParaRPr lang="en-US" altLang="en-US" dirty="0"/>
          </a:p>
          <a:p>
            <a:endParaRPr lang="en-US" altLang="en-US" u="sng" dirty="0"/>
          </a:p>
          <a:p>
            <a:r>
              <a:rPr lang="en-US" altLang="en-US" b="1" u="sng" dirty="0"/>
              <a:t>Persi v. Woska</a:t>
            </a:r>
            <a:r>
              <a:rPr lang="en-US" altLang="en-US" dirty="0"/>
              <a:t> – Commissioner determined that board president unilaterally, or majority of the board could issue Rice Notice to CSA.</a:t>
            </a:r>
            <a:endParaRPr lang="en-US" altLang="en-US" b="1" u="sng" dirty="0"/>
          </a:p>
          <a:p>
            <a:endParaRPr lang="en-US" alt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4148F6-81B4-4C04-ADB4-E811BB525D44}" type="slidenum">
              <a:rPr lang="en-US" altLang="en-US" smtClean="0">
                <a:latin typeface="Calibri" panose="020F0502020204030204" pitchFamily="34" charset="0"/>
              </a:rPr>
              <a:pPr/>
              <a:t>26</a:t>
            </a:fld>
            <a:endParaRPr lang="en-US" altLang="en-US" dirty="0">
              <a:latin typeface="Calibri" panose="020F0502020204030204" pitchFamily="34" charset="0"/>
            </a:endParaRPr>
          </a:p>
        </p:txBody>
      </p:sp>
    </p:spTree>
    <p:extLst>
      <p:ext uri="{BB962C8B-B14F-4D97-AF65-F5344CB8AC3E}">
        <p14:creationId xmlns:p14="http://schemas.microsoft.com/office/powerpoint/2010/main" val="74602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u="sng" dirty="0"/>
              <a:t>Cheng v. Rodas</a:t>
            </a:r>
          </a:p>
          <a:p>
            <a:r>
              <a:rPr lang="en-US" altLang="en-US" dirty="0"/>
              <a:t>School Ethics Commission</a:t>
            </a:r>
          </a:p>
          <a:p>
            <a:r>
              <a:rPr lang="en-US" altLang="en-US" dirty="0"/>
              <a:t>Decided:	Sept. 23, 2015</a:t>
            </a:r>
          </a:p>
          <a:p>
            <a:endParaRPr lang="en-US" altLang="en-US" dirty="0"/>
          </a:p>
          <a:p>
            <a:r>
              <a:rPr lang="en-US" altLang="en-US" u="sng" dirty="0"/>
              <a:t>Issue</a:t>
            </a:r>
            <a:r>
              <a:rPr lang="en-US" altLang="en-US" dirty="0"/>
              <a:t> – Whether board president has unilateral authority to issue a </a:t>
            </a:r>
            <a:r>
              <a:rPr lang="en-US" altLang="en-US" u="sng" dirty="0"/>
              <a:t>Rice</a:t>
            </a:r>
            <a:r>
              <a:rPr lang="en-US" altLang="en-US" dirty="0"/>
              <a:t> notice to the B/A.</a:t>
            </a:r>
          </a:p>
          <a:p>
            <a:endParaRPr lang="en-US" altLang="en-US" dirty="0"/>
          </a:p>
          <a:p>
            <a:r>
              <a:rPr lang="en-US" altLang="en-US" u="sng" dirty="0"/>
              <a:t>Facts</a:t>
            </a:r>
            <a:r>
              <a:rPr lang="en-US" altLang="en-US" dirty="0"/>
              <a:t> – </a:t>
            </a:r>
          </a:p>
          <a:p>
            <a:r>
              <a:rPr lang="en-US" altLang="en-US" dirty="0"/>
              <a:t>After consulting with the board attorney, board president issued </a:t>
            </a:r>
            <a:r>
              <a:rPr lang="en-US" altLang="en-US" u="sng" dirty="0"/>
              <a:t>Rice</a:t>
            </a:r>
            <a:r>
              <a:rPr lang="en-US" altLang="en-US" dirty="0"/>
              <a:t> notice to B/A.</a:t>
            </a:r>
          </a:p>
          <a:p>
            <a:r>
              <a:rPr lang="en-US" altLang="en-US" dirty="0"/>
              <a:t>Board attorney advised that such authority derived from </a:t>
            </a:r>
            <a:r>
              <a:rPr lang="en-US" altLang="en-US" u="sng" dirty="0"/>
              <a:t>Persi v Woska</a:t>
            </a:r>
            <a:endParaRPr lang="en-US" altLang="en-US" dirty="0"/>
          </a:p>
          <a:p>
            <a:endParaRPr lang="en-US" altLang="en-US" u="sng" dirty="0"/>
          </a:p>
          <a:p>
            <a:r>
              <a:rPr lang="en-US" altLang="en-US" u="sng" dirty="0"/>
              <a:t>Rule</a:t>
            </a:r>
            <a:r>
              <a:rPr lang="en-US" altLang="en-US" dirty="0"/>
              <a:t> – </a:t>
            </a:r>
          </a:p>
          <a:p>
            <a:r>
              <a:rPr lang="en-US" altLang="en-US" dirty="0"/>
              <a:t>Board President may unilaterally issue </a:t>
            </a:r>
            <a:r>
              <a:rPr lang="en-US" altLang="en-US" u="sng" dirty="0"/>
              <a:t>Rice</a:t>
            </a:r>
            <a:r>
              <a:rPr lang="en-US" altLang="en-US" dirty="0"/>
              <a:t> notice to superintendent of schools</a:t>
            </a:r>
          </a:p>
          <a:p>
            <a:endParaRPr lang="en-US" altLang="en-US" u="sng" dirty="0"/>
          </a:p>
          <a:p>
            <a:r>
              <a:rPr lang="en-US" altLang="en-US" u="sng" dirty="0"/>
              <a:t>Analysis</a:t>
            </a:r>
            <a:r>
              <a:rPr lang="en-US" altLang="en-US" dirty="0"/>
              <a:t> – </a:t>
            </a:r>
          </a:p>
          <a:p>
            <a:endParaRPr lang="en-US" altLang="en-US" u="sng" dirty="0"/>
          </a:p>
          <a:p>
            <a:r>
              <a:rPr lang="en-US" altLang="en-US" dirty="0"/>
              <a:t>No written authority exists granting board president unilateral authority to issue </a:t>
            </a:r>
            <a:r>
              <a:rPr lang="en-US" altLang="en-US" u="sng" dirty="0"/>
              <a:t>Rice</a:t>
            </a:r>
            <a:r>
              <a:rPr lang="en-US" altLang="en-US" dirty="0"/>
              <a:t> notice to any other than chief school administrator.</a:t>
            </a:r>
          </a:p>
          <a:p>
            <a:r>
              <a:rPr lang="en-US" altLang="en-US" dirty="0"/>
              <a:t>[E]xtending this unilateral authority to a Board President to interfere with the employment of a BA or a custodian is the grant of unbridled power ripe for abuse, in violation of the School Ethics Act.</a:t>
            </a:r>
            <a:r>
              <a:rPr lang="en-US" altLang="en-US" baseline="30000" dirty="0"/>
              <a:t>4 </a:t>
            </a:r>
            <a:r>
              <a:rPr lang="en-US" altLang="en-US" dirty="0"/>
              <a:t>Conducting one’s office in such a manner would lead to violations of the statute, </a:t>
            </a:r>
            <a:r>
              <a:rPr lang="en-US" altLang="en-US" u="sng" dirty="0"/>
              <a:t>N.J.S.A. </a:t>
            </a:r>
            <a:r>
              <a:rPr lang="en-US" altLang="en-US" dirty="0"/>
              <a:t>18A:24.1(c), (e) and (i), for acting beyond the scope of a Board member’s authority, taking private action with the potential to compromise the Board or interfering with the proper performance of the employee’s duties. </a:t>
            </a:r>
            <a:endParaRPr lang="en-US" altLang="en-US" u="sng" dirty="0"/>
          </a:p>
          <a:p>
            <a:endParaRPr lang="en-US" altLang="en-US" u="sng" dirty="0"/>
          </a:p>
          <a:p>
            <a:r>
              <a:rPr lang="en-US" altLang="en-US" dirty="0"/>
              <a:t>The Respondent also argues that the legal advice the Board received insulates him from blame for his conduct. It does not. Each Board member undergoes ethics training and each is responsible for his own ethical conduct. That responsibility cannot be delegated or avoided. </a:t>
            </a:r>
            <a:endParaRPr lang="en-US" altLang="en-US" u="sng" dirty="0"/>
          </a:p>
          <a:p>
            <a:endParaRPr lang="en-US" altLang="en-US" u="sng" dirty="0"/>
          </a:p>
          <a:p>
            <a:r>
              <a:rPr lang="en-US" altLang="en-US" u="sng" dirty="0"/>
              <a:t>Conclusion</a:t>
            </a:r>
            <a:r>
              <a:rPr lang="en-US" altLang="en-US" dirty="0"/>
              <a:t> – </a:t>
            </a:r>
          </a:p>
          <a:p>
            <a:endParaRPr lang="en-US" altLang="en-US" dirty="0"/>
          </a:p>
          <a:p>
            <a:r>
              <a:rPr lang="en-US" altLang="en-US" dirty="0"/>
              <a:t>Here, where the Respondent was found to have violated N.J.S.A. 18A:12-24.1(e) for exceeding his authority as a Board member, the Commission finds that the penalty of reprimand is appropriate.</a:t>
            </a:r>
          </a:p>
          <a:p>
            <a:endParaRPr lang="en-US" altLang="en-US" dirty="0"/>
          </a:p>
          <a:p>
            <a:endParaRPr lang="en-US" altLang="en-US" u="sng" dirty="0"/>
          </a:p>
          <a:p>
            <a:r>
              <a:rPr lang="en-US" altLang="en-US" b="1" u="sng" dirty="0"/>
              <a:t>Persi v. Woska</a:t>
            </a:r>
            <a:r>
              <a:rPr lang="en-US" altLang="en-US" dirty="0"/>
              <a:t> – Commissioner determined that board president unilaterally, or majority of the board could issue Rice Notice to CSA.</a:t>
            </a:r>
            <a:endParaRPr lang="en-US" altLang="en-US" b="1" u="sng" dirty="0"/>
          </a:p>
          <a:p>
            <a:endParaRPr lang="en-US" altLang="en-US" dirty="0"/>
          </a:p>
        </p:txBody>
      </p:sp>
      <p:sp>
        <p:nvSpPr>
          <p:cNvPr id="2560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56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209" indent="-290465">
              <a:defRPr>
                <a:solidFill>
                  <a:schemeClr val="tx1"/>
                </a:solidFill>
                <a:latin typeface="Arial" panose="020B0604020202020204" pitchFamily="34" charset="0"/>
                <a:ea typeface="ＭＳ Ｐゴシック" panose="020B0600070205080204" pitchFamily="34" charset="-128"/>
              </a:defRPr>
            </a:lvl2pPr>
            <a:lvl3pPr marL="1161860" indent="-232372">
              <a:defRPr>
                <a:solidFill>
                  <a:schemeClr val="tx1"/>
                </a:solidFill>
                <a:latin typeface="Arial" panose="020B0604020202020204" pitchFamily="34" charset="0"/>
                <a:ea typeface="ＭＳ Ｐゴシック" panose="020B0600070205080204" pitchFamily="34" charset="-128"/>
              </a:defRPr>
            </a:lvl3pPr>
            <a:lvl4pPr marL="1626603" indent="-232372">
              <a:defRPr>
                <a:solidFill>
                  <a:schemeClr val="tx1"/>
                </a:solidFill>
                <a:latin typeface="Arial" panose="020B0604020202020204" pitchFamily="34" charset="0"/>
                <a:ea typeface="ＭＳ Ｐゴシック" panose="020B0600070205080204" pitchFamily="34" charset="-128"/>
              </a:defRPr>
            </a:lvl4pPr>
            <a:lvl5pPr marL="2091347" indent="-232372">
              <a:defRPr>
                <a:solidFill>
                  <a:schemeClr val="tx1"/>
                </a:solidFill>
                <a:latin typeface="Arial" panose="020B0604020202020204" pitchFamily="34" charset="0"/>
                <a:ea typeface="ＭＳ Ｐゴシック" panose="020B0600070205080204" pitchFamily="34" charset="-128"/>
              </a:defRPr>
            </a:lvl5pPr>
            <a:lvl6pPr marL="2556091"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0835"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85579"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0322" indent="-23237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4148F6-81B4-4C04-ADB4-E811BB525D44}" type="slidenum">
              <a:rPr lang="en-US" altLang="en-US" smtClean="0">
                <a:latin typeface="Calibri" panose="020F0502020204030204" pitchFamily="34" charset="0"/>
              </a:rPr>
              <a:pPr/>
              <a:t>27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35589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EA4E83-7489-4860-B207-B7E4A09F6FC1}" type="slidenum">
              <a:rPr lang="en-US" smtClean="0"/>
              <a:pPr/>
              <a:t>31</a:t>
            </a:fld>
            <a:endParaRPr lang="en-US" dirty="0"/>
          </a:p>
        </p:txBody>
      </p:sp>
    </p:spTree>
    <p:extLst>
      <p:ext uri="{BB962C8B-B14F-4D97-AF65-F5344CB8AC3E}">
        <p14:creationId xmlns:p14="http://schemas.microsoft.com/office/powerpoint/2010/main" val="235034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EA4E83-7489-4860-B207-B7E4A09F6FC1}" type="slidenum">
              <a:rPr lang="en-US" smtClean="0"/>
              <a:pPr/>
              <a:t>32</a:t>
            </a:fld>
            <a:endParaRPr lang="en-US" dirty="0"/>
          </a:p>
        </p:txBody>
      </p:sp>
    </p:spTree>
    <p:extLst>
      <p:ext uri="{BB962C8B-B14F-4D97-AF65-F5344CB8AC3E}">
        <p14:creationId xmlns:p14="http://schemas.microsoft.com/office/powerpoint/2010/main" val="248197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EA4E83-7489-4860-B207-B7E4A09F6FC1}" type="slidenum">
              <a:rPr lang="en-US" smtClean="0"/>
              <a:pPr/>
              <a:t>36</a:t>
            </a:fld>
            <a:endParaRPr lang="en-US" dirty="0"/>
          </a:p>
        </p:txBody>
      </p:sp>
    </p:spTree>
    <p:extLst>
      <p:ext uri="{BB962C8B-B14F-4D97-AF65-F5344CB8AC3E}">
        <p14:creationId xmlns:p14="http://schemas.microsoft.com/office/powerpoint/2010/main" val="257232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929640" y="3373755"/>
            <a:ext cx="7437120" cy="276034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38" name="Google Shape;238;p2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10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E895-A227-4B34-9190-E2BF862FC6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1ACCAF-8248-4D28-8E6D-4FDBB42B2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02F43A-E9B4-4FD5-90AF-581FE4EF78E0}"/>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5" name="Footer Placeholder 4">
            <a:extLst>
              <a:ext uri="{FF2B5EF4-FFF2-40B4-BE49-F238E27FC236}">
                <a16:creationId xmlns:a16="http://schemas.microsoft.com/office/drawing/2014/main" id="{3F075D1D-F787-4F82-9B20-01C3490FD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35A4D-5A0E-412A-99BB-BAF99F19F4D2}"/>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239179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AFB0-6D22-44D1-8CE5-B03E2FC08E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8F16D0-10F9-4FFE-9588-5DB1C52AC6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8E176-B3A8-4CB1-BD05-BEF40434C322}"/>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5" name="Footer Placeholder 4">
            <a:extLst>
              <a:ext uri="{FF2B5EF4-FFF2-40B4-BE49-F238E27FC236}">
                <a16:creationId xmlns:a16="http://schemas.microsoft.com/office/drawing/2014/main" id="{0D21125D-4F83-4002-B585-5033B6A75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F5C8A-EA5C-473E-A359-BD2FF6AE2BC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349102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691FEF-8944-4162-A5EB-41EF21B9D2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6EDEC3-2C21-4E13-9738-1A09F2B3A1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95877-91F5-464F-9DCC-AA167A45DE44}"/>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5" name="Footer Placeholder 4">
            <a:extLst>
              <a:ext uri="{FF2B5EF4-FFF2-40B4-BE49-F238E27FC236}">
                <a16:creationId xmlns:a16="http://schemas.microsoft.com/office/drawing/2014/main" id="{69569590-6098-470D-8D98-6B2A25AE5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08E70-DCBA-4647-8F7E-18EA8BBA1DA0}"/>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33435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914400" y="2747966"/>
            <a:ext cx="103632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28" y="123756"/>
            <a:ext cx="34544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3" y="637663"/>
            <a:ext cx="3482428" cy="45564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1752008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209"/>
          <p:cNvSpPr txBox="1">
            <a:spLocks noGrp="1"/>
          </p:cNvSpPr>
          <p:nvPr>
            <p:ph type="body" idx="1"/>
          </p:nvPr>
        </p:nvSpPr>
        <p:spPr>
          <a:xfrm>
            <a:off x="609600" y="1752600"/>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0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22" name="Google Shape;22;p20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5018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675C-D08D-49CD-9C67-B2ABDD07AC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8FFEE-2338-4CAA-B4BA-013522439E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2A70F-BED0-4AA3-A601-AE8E99D63002}"/>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5" name="Footer Placeholder 4">
            <a:extLst>
              <a:ext uri="{FF2B5EF4-FFF2-40B4-BE49-F238E27FC236}">
                <a16:creationId xmlns:a16="http://schemas.microsoft.com/office/drawing/2014/main" id="{6A4C86A0-F132-421C-A6E1-96969C6B9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4FB96-8B6D-4908-A637-1D083F4ED81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375686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97FB-E797-4664-9723-31A7BA5B5D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7C1921-BFF3-43A3-8D3E-9F3E59F37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B29425-CB43-4B8F-B5A0-456181B75E63}"/>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5" name="Footer Placeholder 4">
            <a:extLst>
              <a:ext uri="{FF2B5EF4-FFF2-40B4-BE49-F238E27FC236}">
                <a16:creationId xmlns:a16="http://schemas.microsoft.com/office/drawing/2014/main" id="{24218460-0E47-4F90-9FC7-679D0E66A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8065C-6B29-4446-84DF-EC51F0C344FF}"/>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42314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BE63-3EE4-4E18-9362-775A4DAF9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31328-C25A-482F-93CB-64BC35669F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DC2E6-6A9D-41CE-9C2A-01054A8746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2C706A-37E6-44AE-8A37-31D755EE3812}"/>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6" name="Footer Placeholder 5">
            <a:extLst>
              <a:ext uri="{FF2B5EF4-FFF2-40B4-BE49-F238E27FC236}">
                <a16:creationId xmlns:a16="http://schemas.microsoft.com/office/drawing/2014/main" id="{699BCA5B-2E6C-4787-8D72-B23F3DA81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B7941-7D9C-49DE-A5F9-FE41BFB7ED5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672153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6935-80BC-482B-98D4-E9D95EB9BF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2FB278-F636-490E-9093-AF3EC8E985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203A7A-5D83-4EAA-B0B0-F6CDB44582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C5E938-4A06-4D16-8ED2-49EEA5E82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E23F84-C8A8-4E4E-BBEF-5A7F8D9C60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B81FA-D4B8-4F91-8C32-40523183C61D}"/>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8" name="Footer Placeholder 7">
            <a:extLst>
              <a:ext uri="{FF2B5EF4-FFF2-40B4-BE49-F238E27FC236}">
                <a16:creationId xmlns:a16="http://schemas.microsoft.com/office/drawing/2014/main" id="{39A5FE7F-8B2C-482C-AE0A-5AAB914DCF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B6672D-7EE0-40D6-A578-6EBD8E2DF5C3}"/>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32956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8A2D-C98C-47F5-A8A1-BFF032620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A09A5-8789-4F34-813B-B916B27E97BB}"/>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4" name="Footer Placeholder 3">
            <a:extLst>
              <a:ext uri="{FF2B5EF4-FFF2-40B4-BE49-F238E27FC236}">
                <a16:creationId xmlns:a16="http://schemas.microsoft.com/office/drawing/2014/main" id="{BDCC4AAB-8FDA-4D81-B40A-A399D658C9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027C8-BCEC-4704-BDBB-43BD394BED2F}"/>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293484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E8964-04BB-43AC-9D7C-B352E2F574CF}"/>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3" name="Footer Placeholder 2">
            <a:extLst>
              <a:ext uri="{FF2B5EF4-FFF2-40B4-BE49-F238E27FC236}">
                <a16:creationId xmlns:a16="http://schemas.microsoft.com/office/drawing/2014/main" id="{CD040356-F06F-4068-AD44-FF341A8DB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256F81-0A9B-4379-A7FD-3656522BF7D5}"/>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80947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2B33-B079-4033-86AC-E8253CD7E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14597-13F5-44C8-9930-BA21ED388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9277A-3495-46D4-B6CC-D5589C540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74A18-5FD7-4B26-AE13-BFF58B7A0ED9}"/>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6" name="Footer Placeholder 5">
            <a:extLst>
              <a:ext uri="{FF2B5EF4-FFF2-40B4-BE49-F238E27FC236}">
                <a16:creationId xmlns:a16="http://schemas.microsoft.com/office/drawing/2014/main" id="{51EE9953-7827-4EC5-91FF-EDC02BD93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AC8E0-A5B6-4304-8588-FF36B18E7354}"/>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115947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E829-08D9-4294-9CE8-D2B9DDB75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7B1066-293F-4696-86BE-14AFE7397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EA839-4A53-4DFC-878C-5B3BB7843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07144B-39EB-4440-91A6-507E1992E5E5}"/>
              </a:ext>
            </a:extLst>
          </p:cNvPr>
          <p:cNvSpPr>
            <a:spLocks noGrp="1"/>
          </p:cNvSpPr>
          <p:nvPr>
            <p:ph type="dt" sz="half" idx="10"/>
          </p:nvPr>
        </p:nvSpPr>
        <p:spPr/>
        <p:txBody>
          <a:bodyPr/>
          <a:lstStyle/>
          <a:p>
            <a:fld id="{C7F91D5F-56D8-435E-AAA2-A600CA385F4F}" type="datetimeFigureOut">
              <a:rPr lang="en-US" smtClean="0"/>
              <a:t>5/8/2025</a:t>
            </a:fld>
            <a:endParaRPr lang="en-US"/>
          </a:p>
        </p:txBody>
      </p:sp>
      <p:sp>
        <p:nvSpPr>
          <p:cNvPr id="6" name="Footer Placeholder 5">
            <a:extLst>
              <a:ext uri="{FF2B5EF4-FFF2-40B4-BE49-F238E27FC236}">
                <a16:creationId xmlns:a16="http://schemas.microsoft.com/office/drawing/2014/main" id="{EC8791F6-E191-4DCB-941F-6B02A3369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2E59E-02C7-4A17-828D-258699B1D699}"/>
              </a:ext>
            </a:extLst>
          </p:cNvPr>
          <p:cNvSpPr>
            <a:spLocks noGrp="1"/>
          </p:cNvSpPr>
          <p:nvPr>
            <p:ph type="sldNum" sz="quarter" idx="12"/>
          </p:nvPr>
        </p:nvSpPr>
        <p:spPr/>
        <p:txBody>
          <a:bodyPr/>
          <a:lstStyle/>
          <a:p>
            <a:fld id="{575DDC47-2AE3-4C40-8942-7DEFE04695C0}" type="slidenum">
              <a:rPr lang="en-US" smtClean="0"/>
              <a:t>‹#›</a:t>
            </a:fld>
            <a:endParaRPr lang="en-US"/>
          </a:p>
        </p:txBody>
      </p:sp>
    </p:spTree>
    <p:extLst>
      <p:ext uri="{BB962C8B-B14F-4D97-AF65-F5344CB8AC3E}">
        <p14:creationId xmlns:p14="http://schemas.microsoft.com/office/powerpoint/2010/main" val="22699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332CC-643B-4995-AC66-5527F29B77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DAA4A-C445-4304-BE67-DF0ED9D26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BDB613-BB64-4087-8382-38816967A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91D5F-56D8-435E-AAA2-A600CA385F4F}" type="datetimeFigureOut">
              <a:rPr lang="en-US" smtClean="0"/>
              <a:t>5/8/2025</a:t>
            </a:fld>
            <a:endParaRPr lang="en-US"/>
          </a:p>
        </p:txBody>
      </p:sp>
      <p:sp>
        <p:nvSpPr>
          <p:cNvPr id="5" name="Footer Placeholder 4">
            <a:extLst>
              <a:ext uri="{FF2B5EF4-FFF2-40B4-BE49-F238E27FC236}">
                <a16:creationId xmlns:a16="http://schemas.microsoft.com/office/drawing/2014/main" id="{B48E68D8-B7FF-4206-8556-F8B039286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2AAA1-C241-467B-9533-A3DDF242D8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DC47-2AE3-4C40-8942-7DEFE04695C0}" type="slidenum">
              <a:rPr lang="en-US" smtClean="0"/>
              <a:t>‹#›</a:t>
            </a:fld>
            <a:endParaRPr lang="en-US"/>
          </a:p>
        </p:txBody>
      </p:sp>
    </p:spTree>
    <p:extLst>
      <p:ext uri="{BB962C8B-B14F-4D97-AF65-F5344CB8AC3E}">
        <p14:creationId xmlns:p14="http://schemas.microsoft.com/office/powerpoint/2010/main" val="351772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elegalonepodcast.com/"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www.secretservice.gov/node/2559"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nj.gov/dcf/nj4s.html" TargetMode="External"/><Relationship Id="rId2" Type="http://schemas.openxmlformats.org/officeDocument/2006/relationships/hyperlink" Target="https://njpsa.org/mental-health-threat-assessment-and-the-law/" TargetMode="External"/><Relationship Id="rId1" Type="http://schemas.openxmlformats.org/officeDocument/2006/relationships/slideLayout" Target="../slideLayouts/slideLayout2.xml"/><Relationship Id="rId4" Type="http://schemas.openxmlformats.org/officeDocument/2006/relationships/hyperlink" Target="https://www.nj-ppc.org/"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njschoolclimate.or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mailto:sjacques@njpsa.org" TargetMode="External"/><Relationship Id="rId4" Type="http://schemas.openxmlformats.org/officeDocument/2006/relationships/hyperlink" Target="mailto:legalone@njpsa.org?subject=LEGAL%20ONE" TargetMode="External"/></Relationships>
</file>

<file path=ppt/slides/_rels/slide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inyurl.com/LO-ERICWest-25050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1.jpeg"/><Relationship Id="rId2" Type="http://schemas.openxmlformats.org/officeDocument/2006/relationships/image" Target="../media/image12.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hyperlink" Target="https://www.thelegalonepodcast.com/" TargetMode="External"/><Relationship Id="rId5" Type="http://schemas.openxmlformats.org/officeDocument/2006/relationships/image" Target="../media/image15.svg"/><Relationship Id="rId15" Type="http://schemas.openxmlformats.org/officeDocument/2006/relationships/image" Target="../media/image24.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svg"/></Relationships>
</file>

<file path=ppt/slides/_rels/slide121.xml.rels><?xml version="1.0" encoding="UTF-8" standalone="yes"?>
<Relationships xmlns="http://schemas.openxmlformats.org/package/2006/relationships"><Relationship Id="rId8" Type="http://schemas.openxmlformats.org/officeDocument/2006/relationships/hyperlink" Target="mailto:legalone@njpsa.org" TargetMode="External"/><Relationship Id="rId3" Type="http://schemas.openxmlformats.org/officeDocument/2006/relationships/image" Target="../media/image26.png"/><Relationship Id="rId7" Type="http://schemas.openxmlformats.org/officeDocument/2006/relationships/hyperlink" Target="https://welcome.njpsa.org/fea/s/store#/store/browse/detail/a154W00000MmLiUQAV" TargetMode="Externa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122.xml.rels><?xml version="1.0" encoding="UTF-8" standalone="yes"?>
<Relationships xmlns="http://schemas.openxmlformats.org/package/2006/relationships"><Relationship Id="rId3" Type="http://schemas.openxmlformats.org/officeDocument/2006/relationships/hyperlink" Target="https://www.surveymonkey.com/r/LO-ERICWEST-250509"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njpsa.org/shifting-federal-priorities-and-the-impact-on-new-jersey-school-law-and-finan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gov/media/document/frequently-asked-questions-about-racial-preferences-and-stereotypes-under-title-vi-of-civil-rights-act-109530.pdf" TargetMode="External"/><Relationship Id="rId7" Type="http://schemas.openxmlformats.org/officeDocument/2006/relationships/hyperlink" Target="https://apnews.com/article/trump-education-lawsuit-dei-public-schools-bc8c075e974f033629bb20a391d7232d" TargetMode="External"/><Relationship Id="rId2" Type="http://schemas.openxmlformats.org/officeDocument/2006/relationships/hyperlink" Target="https://www.ed.gov/media/document/dear-colleague-letter-sffa-v-harvard-109506.pdf" TargetMode="External"/><Relationship Id="rId1" Type="http://schemas.openxmlformats.org/officeDocument/2006/relationships/slideLayout" Target="../slideLayouts/slideLayout2.xml"/><Relationship Id="rId6" Type="http://schemas.openxmlformats.org/officeDocument/2006/relationships/hyperlink" Target="https://www.nj.gov/education/broadcasts/2025/apr/17/StatementfromEducationCommissionerKevinDehmerOnTitleVIResponse.pdf" TargetMode="External"/><Relationship Id="rId5" Type="http://schemas.openxmlformats.org/officeDocument/2006/relationships/hyperlink" Target="ttps://www.ed.gov/about/news/press-release/ed-requires-k-12-school-districts-certify-compliance-title-vi-and-students-v-harvard-condition-of-receiving-federal-financial-assistance" TargetMode="External"/><Relationship Id="rId4" Type="http://schemas.openxmlformats.org/officeDocument/2006/relationships/hyperlink" Target="https://www.njoag.gov/attorney-general-platkin-issues-multistate-guidance-for-schools-on-diversity-equity-inclusion-and-accessibility-initiativ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jsiaa.org/sites/default/files/documents/2020-10/transgender-faqs-approved-11-15-17.pdf" TargetMode="External"/><Relationship Id="rId2" Type="http://schemas.openxmlformats.org/officeDocument/2006/relationships/hyperlink" Target="https://www.njsiaa.org/sites/default/files/documents/2024-08/njsiaa-policies-and-procedures-24-25-.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j.gov/education/students/safety/sandp/transgender/" TargetMode="External"/><Relationship Id="rId2" Type="http://schemas.openxmlformats.org/officeDocument/2006/relationships/hyperlink" Target="file:///F:\Title%20IX\Title%20IX%20-%20Feb%2010,%202024\NJ%20Transgender%20Policy%20Decision%20-%20February%202025%20-%20a0037-23a0046-23a0118-23.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1.next.westlaw.com/Document/I183fb5e00b0311ee9aaa86d36976720d/View/FullText.html?navigationPath=Search%2Fv1%2Fresults%2Fnavigation%2Fi0ad74037000001899411dd556054e9b9%3Fppcid%3D0626a9b5446f409496d617c6bcb72d32%26Nav%3DCASE%26fragmentIdentifier%3DI183fb5e00b0311ee9aaa86d36976720d%26parentRank%3D0%26startIndex%3D1%26contextData%3D%2528sc.Search%2529%26transitionType%3DSearchItem&amp;listSource=Search&amp;listPageSource=3d2951fe48c537be8050f0cebb99c260&amp;list=CASE&amp;rank=24&amp;sessionScopeId=a3497104d22224e8b05178c15fa4af3d28a8b916d17739f48382309670cad914&amp;ppcid=0626a9b5446f409496d617c6bcb72d32&amp;originationContext=Search%20Result&amp;transitionType=SearchItem&amp;contextData=%28sc.Search%2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j.gov/education/legal/commissioner/2023/59-23.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j.gov/education/legal/commissioner/2023/59-23.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nj1015.com/members-of-florence-high-baseball-team-suspended-over-biting-incid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DJAl7cbwx0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radomicki@njsig.org"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1.next.westlaw.com/Link/Document/FullText?findType=L&amp;pubNum=1000045&amp;cite=NJST43:1-3&amp;originatingDoc=I21a70bc07f2311ea99df8ae889484d86&amp;refType=LQ&amp;originationContext=document&amp;transitionType=DocumentItem&amp;contextData=(sc.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1.next.westlaw.com/Link/Document/FullText?findType=L&amp;pubNum=1012299&amp;cite=NJADC17:1-6.1&amp;originatingDoc=I21a70bc07f2311ea99df8ae889484d86&amp;refType=LQ&amp;originationContext=document&amp;transitionType=DocumentItem&amp;contextData=(sc.Search)"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j.gov/oag/newsreleases19/DCR-Hair-Discrimination-Guidance.pdf" TargetMode="External"/><Relationship Id="rId2" Type="http://schemas.openxmlformats.org/officeDocument/2006/relationships/hyperlink" Target="https://www.nj.gov/oag/newsreleases19/pr20190918a.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mailto:jradomicki@njsig.org"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nj.gov/education/crimhis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njsiaa.org/health-safety/athlete-medical-clearance" TargetMode="External"/><Relationship Id="rId2" Type="http://schemas.openxmlformats.org/officeDocument/2006/relationships/hyperlink" Target="Updated%20Preparticipation%20Physical%20Evaluatio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nj.gov/education/safety/health/profs/docs/NJDOEModelConcussionPolicy.pdf" TargetMode="External"/><Relationship Id="rId2" Type="http://schemas.openxmlformats.org/officeDocument/2006/relationships/hyperlink" Target="https://www.nj.gov/education/broadcasts/2023/sept/13/UpdatedConcussionProtocolsandGuidance.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nj.gov/education/safety/health/profs/docs/GuidelinesForAdministrationOfAnOpioidAntidote.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nj.gov/education/safety/health/docs/JanetsLawFAQ.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nj.gov/education/broadcasts/2021/mar/PaulsLawRequirementsToSupportStudentsWithSeizureDisorders.pd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www.nj.gov/education/safety/health/profs/docs/epi.pdf" TargetMode="External"/><Relationship Id="rId3" Type="http://schemas.openxmlformats.org/officeDocument/2006/relationships/hyperlink" Target="https://www.nj.gov/education/safety/health/profs/docs/allergies.pdf" TargetMode="External"/><Relationship Id="rId7" Type="http://schemas.openxmlformats.org/officeDocument/2006/relationships/hyperlink" Target="https://www.state.nj.us/humanservices/dmhas/initiatives/Naloxone/FINAL_DMHAS%20Naloxone%20Fact%20Sheet%204.4.22%20V6.pdf" TargetMode="External"/><Relationship Id="rId2" Type="http://schemas.openxmlformats.org/officeDocument/2006/relationships/hyperlink" Target="https://www.nj.gov/education/safety/health/profs/diabetes/index.shtml" TargetMode="External"/><Relationship Id="rId1" Type="http://schemas.openxmlformats.org/officeDocument/2006/relationships/slideLayout" Target="../slideLayouts/slideLayout2.xml"/><Relationship Id="rId6" Type="http://schemas.openxmlformats.org/officeDocument/2006/relationships/hyperlink" Target="https://www.nj.gov/education/safety/health/profs/docs/ModelPolicyandGuidelinesSelfMedication_acc.pdf" TargetMode="External"/><Relationship Id="rId5" Type="http://schemas.openxmlformats.org/officeDocument/2006/relationships/hyperlink" Target="https://www.nj.gov/education/safety/health/profs/docs/NJDOEModelConcussionPolicy.pdf" TargetMode="External"/><Relationship Id="rId4" Type="http://schemas.openxmlformats.org/officeDocument/2006/relationships/hyperlink" Target="https://www.nj.gov/education/safety/health/profs/docs/GuidelinesForAdministrationOfAnOpioidAntidote.pdf" TargetMode="External"/><Relationship Id="rId9" Type="http://schemas.openxmlformats.org/officeDocument/2006/relationships/hyperlink" Target="https://www.nj.gov/education/broadcasts/2022/feb/09/NewJerseyComprehensiveSchool-BasedMentalHealthResourceGuideRelease.pdf"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www.cdc.gov/children-mental-health/data-research/index.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nj.gov/education/broadcasts/2022/feb/09/NewJerseyComprehensiveSchool-BasedMentalHealthResourceGuideRelease.pd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doi.org/10.52965%2F001c.70167" TargetMode="External"/><Relationship Id="rId2" Type="http://schemas.openxmlformats.org/officeDocument/2006/relationships/hyperlink" Target="https://www.ncbi.nlm.nih.gov/pmc/articles/PMC9946800/"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preventionlinks.org/nj4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ocs.google.com/presentation/d/1YcmWMb0y7tHsuExbX9TR9DlWNFP3VgKKFuv6it2liQ0/edit?usp=sharing"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9DA6E19-65CE-4565-A739-3B572D7FE5AB}"/>
              </a:ext>
            </a:extLst>
          </p:cNvPr>
          <p:cNvGrpSpPr/>
          <p:nvPr/>
        </p:nvGrpSpPr>
        <p:grpSpPr>
          <a:xfrm>
            <a:off x="-2" y="-7445831"/>
            <a:ext cx="13447522" cy="9892021"/>
            <a:chOff x="-1865119" y="-4514850"/>
            <a:chExt cx="13447522" cy="9892021"/>
          </a:xfrm>
        </p:grpSpPr>
        <p:sp>
          <p:nvSpPr>
            <p:cNvPr id="25" name="Rectangle 24">
              <a:extLst>
                <a:ext uri="{FF2B5EF4-FFF2-40B4-BE49-F238E27FC236}">
                  <a16:creationId xmlns:a16="http://schemas.microsoft.com/office/drawing/2014/main" id="{06E55E0E-9EE9-46E9-81B7-0879A3FD2AC3}"/>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4D4A3B4-6077-44BD-9358-AEA2C2690D27}"/>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7" name="Group 26">
            <a:extLst>
              <a:ext uri="{FF2B5EF4-FFF2-40B4-BE49-F238E27FC236}">
                <a16:creationId xmlns:a16="http://schemas.microsoft.com/office/drawing/2014/main" id="{C56DDC1A-FDE5-4478-AA09-52DCE462882A}"/>
              </a:ext>
            </a:extLst>
          </p:cNvPr>
          <p:cNvGrpSpPr/>
          <p:nvPr/>
        </p:nvGrpSpPr>
        <p:grpSpPr>
          <a:xfrm>
            <a:off x="-2" y="-7567793"/>
            <a:ext cx="12859634" cy="9594486"/>
            <a:chOff x="-115184" y="-3581400"/>
            <a:chExt cx="12859634" cy="9594486"/>
          </a:xfrm>
        </p:grpSpPr>
        <p:sp>
          <p:nvSpPr>
            <p:cNvPr id="28" name="Rectangle 27">
              <a:extLst>
                <a:ext uri="{FF2B5EF4-FFF2-40B4-BE49-F238E27FC236}">
                  <a16:creationId xmlns:a16="http://schemas.microsoft.com/office/drawing/2014/main" id="{5EB74ED7-676B-47DE-9098-A97503791215}"/>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Isosceles Triangle 31">
              <a:extLst>
                <a:ext uri="{FF2B5EF4-FFF2-40B4-BE49-F238E27FC236}">
                  <a16:creationId xmlns:a16="http://schemas.microsoft.com/office/drawing/2014/main" id="{CADE76F8-7406-46DB-9D38-E417BC835052}"/>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1" name="Group 10">
            <a:extLst>
              <a:ext uri="{FF2B5EF4-FFF2-40B4-BE49-F238E27FC236}">
                <a16:creationId xmlns:a16="http://schemas.microsoft.com/office/drawing/2014/main" id="{E47FD16E-03DA-4717-B980-32113374FB9D}"/>
              </a:ext>
            </a:extLst>
          </p:cNvPr>
          <p:cNvGrpSpPr/>
          <p:nvPr/>
        </p:nvGrpSpPr>
        <p:grpSpPr>
          <a:xfrm>
            <a:off x="0" y="-8211928"/>
            <a:ext cx="13447522" cy="9892021"/>
            <a:chOff x="-1865119" y="-4514850"/>
            <a:chExt cx="13447522" cy="9892021"/>
          </a:xfrm>
        </p:grpSpPr>
        <p:sp>
          <p:nvSpPr>
            <p:cNvPr id="29" name="Rectangle 28">
              <a:extLst>
                <a:ext uri="{FF2B5EF4-FFF2-40B4-BE49-F238E27FC236}">
                  <a16:creationId xmlns:a16="http://schemas.microsoft.com/office/drawing/2014/main" id="{8A076D6B-B36B-44B0-B9E4-4609911000D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48D4D7B-971D-43E1-AC89-5DA0675B33C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7" name="Group 6">
            <a:extLst>
              <a:ext uri="{FF2B5EF4-FFF2-40B4-BE49-F238E27FC236}">
                <a16:creationId xmlns:a16="http://schemas.microsoft.com/office/drawing/2014/main" id="{DC0050A3-776C-4067-994A-8B3D650FA031}"/>
              </a:ext>
            </a:extLst>
          </p:cNvPr>
          <p:cNvGrpSpPr/>
          <p:nvPr/>
        </p:nvGrpSpPr>
        <p:grpSpPr>
          <a:xfrm>
            <a:off x="0" y="-8314840"/>
            <a:ext cx="12859634" cy="9594486"/>
            <a:chOff x="-115184" y="-3581400"/>
            <a:chExt cx="12859634" cy="9594486"/>
          </a:xfrm>
        </p:grpSpPr>
        <p:sp>
          <p:nvSpPr>
            <p:cNvPr id="16" name="Rectangle 15">
              <a:extLst>
                <a:ext uri="{FF2B5EF4-FFF2-40B4-BE49-F238E27FC236}">
                  <a16:creationId xmlns:a16="http://schemas.microsoft.com/office/drawing/2014/main" id="{670DE119-03F6-4697-B99C-8026AB88B6C9}"/>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Isosceles Triangle 33">
              <a:extLst>
                <a:ext uri="{FF2B5EF4-FFF2-40B4-BE49-F238E27FC236}">
                  <a16:creationId xmlns:a16="http://schemas.microsoft.com/office/drawing/2014/main" id="{BB638C44-4A5E-48AA-8619-BD5475DE30CE}"/>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6" name="TextBox 5">
            <a:extLst>
              <a:ext uri="{FF2B5EF4-FFF2-40B4-BE49-F238E27FC236}">
                <a16:creationId xmlns:a16="http://schemas.microsoft.com/office/drawing/2014/main" id="{3320A23E-1B7B-4E9D-9BF8-C34BE80C46DB}"/>
              </a:ext>
            </a:extLst>
          </p:cNvPr>
          <p:cNvSpPr txBox="1"/>
          <p:nvPr/>
        </p:nvSpPr>
        <p:spPr>
          <a:xfrm>
            <a:off x="3255211" y="1849937"/>
            <a:ext cx="8915035" cy="1569660"/>
          </a:xfrm>
          <a:prstGeom prst="rect">
            <a:avLst/>
          </a:prstGeom>
          <a:noFill/>
        </p:spPr>
        <p:txBody>
          <a:bodyPr wrap="square" rtlCol="0">
            <a:spAutoFit/>
          </a:bodyPr>
          <a:lstStyle/>
          <a:p>
            <a:pPr algn="ctr"/>
            <a:r>
              <a:rPr lang="en-US" sz="4800" b="1" dirty="0">
                <a:latin typeface="Calibri" panose="020F0502020204030204" pitchFamily="34" charset="0"/>
              </a:rPr>
              <a:t>ERIC West</a:t>
            </a:r>
          </a:p>
          <a:p>
            <a:pPr algn="ctr"/>
            <a:r>
              <a:rPr lang="en-US" sz="4800" b="1" dirty="0">
                <a:latin typeface="Calibri" panose="020F0502020204030204" pitchFamily="34" charset="0"/>
              </a:rPr>
              <a:t>In-Person Meeting</a:t>
            </a:r>
          </a:p>
        </p:txBody>
      </p:sp>
      <p:sp>
        <p:nvSpPr>
          <p:cNvPr id="8" name="Rectangle 7">
            <a:extLst>
              <a:ext uri="{FF2B5EF4-FFF2-40B4-BE49-F238E27FC236}">
                <a16:creationId xmlns:a16="http://schemas.microsoft.com/office/drawing/2014/main" id="{F1C4A1D4-B7C6-45C3-9BA1-3E8416F95E06}"/>
              </a:ext>
            </a:extLst>
          </p:cNvPr>
          <p:cNvSpPr/>
          <p:nvPr/>
        </p:nvSpPr>
        <p:spPr>
          <a:xfrm>
            <a:off x="3712230" y="3417555"/>
            <a:ext cx="8000998" cy="1754326"/>
          </a:xfrm>
          <a:prstGeom prst="rect">
            <a:avLst/>
          </a:prstGeom>
        </p:spPr>
        <p:txBody>
          <a:bodyPr wrap="square">
            <a:spAutoFit/>
          </a:bodyPr>
          <a:lstStyle/>
          <a:p>
            <a:pPr algn="ctr"/>
            <a:r>
              <a:rPr lang="en-US" sz="3600" b="1" dirty="0">
                <a:solidFill>
                  <a:schemeClr val="accent1">
                    <a:lumMod val="50000"/>
                  </a:schemeClr>
                </a:solidFill>
                <a:latin typeface="Calibri" panose="020F0502020204030204" pitchFamily="34" charset="0"/>
                <a:ea typeface="Calibri" panose="020F0502020204030204" pitchFamily="34" charset="0"/>
              </a:rPr>
              <a:t>School Athletics: A Comprehensive Plan for Addressing Legal Liability and Promoting Student Safety</a:t>
            </a:r>
            <a:endParaRPr lang="en-US" sz="3600" dirty="0">
              <a:solidFill>
                <a:schemeClr val="accent1">
                  <a:lumMod val="50000"/>
                </a:schemeClr>
              </a:solidFill>
              <a:latin typeface="Calibri" panose="020F0502020204030204" pitchFamily="34" charset="0"/>
            </a:endParaRPr>
          </a:p>
        </p:txBody>
      </p:sp>
      <p:grpSp>
        <p:nvGrpSpPr>
          <p:cNvPr id="10" name="Group 9">
            <a:extLst>
              <a:ext uri="{FF2B5EF4-FFF2-40B4-BE49-F238E27FC236}">
                <a16:creationId xmlns:a16="http://schemas.microsoft.com/office/drawing/2014/main" id="{04BE25D1-3B9E-43BE-9C5D-51944D55B7ED}"/>
              </a:ext>
            </a:extLst>
          </p:cNvPr>
          <p:cNvGrpSpPr/>
          <p:nvPr/>
        </p:nvGrpSpPr>
        <p:grpSpPr>
          <a:xfrm>
            <a:off x="3712230" y="5506826"/>
            <a:ext cx="8000998" cy="716089"/>
            <a:chOff x="3246334" y="5901564"/>
            <a:chExt cx="8878184" cy="716089"/>
          </a:xfrm>
        </p:grpSpPr>
        <p:sp>
          <p:nvSpPr>
            <p:cNvPr id="9" name="Rectangle 8">
              <a:extLst>
                <a:ext uri="{FF2B5EF4-FFF2-40B4-BE49-F238E27FC236}">
                  <a16:creationId xmlns:a16="http://schemas.microsoft.com/office/drawing/2014/main" id="{3962FE14-BE75-4407-AFAB-272BEB20660C}"/>
                </a:ext>
              </a:extLst>
            </p:cNvPr>
            <p:cNvSpPr/>
            <p:nvPr/>
          </p:nvSpPr>
          <p:spPr>
            <a:xfrm>
              <a:off x="5484267" y="5901564"/>
              <a:ext cx="4402318" cy="71608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D22A3A5-4E72-4247-9DFA-37153520AD61}"/>
                </a:ext>
              </a:extLst>
            </p:cNvPr>
            <p:cNvSpPr/>
            <p:nvPr/>
          </p:nvSpPr>
          <p:spPr>
            <a:xfrm>
              <a:off x="3246334" y="5995484"/>
              <a:ext cx="8878184" cy="523220"/>
            </a:xfrm>
            <a:prstGeom prst="rect">
              <a:avLst/>
            </a:prstGeom>
          </p:spPr>
          <p:txBody>
            <a:bodyPr wrap="square">
              <a:spAutoFit/>
            </a:bodyPr>
            <a:lstStyle/>
            <a:p>
              <a:pPr algn="ctr"/>
              <a:r>
                <a:rPr lang="en-US" sz="2800" b="1" dirty="0">
                  <a:latin typeface="Calibri" panose="020F0502020204030204" pitchFamily="34" charset="0"/>
                  <a:ea typeface="Calibri" panose="020F0502020204030204" pitchFamily="34" charset="0"/>
                </a:rPr>
                <a:t>Friday, May 9, 2025</a:t>
              </a:r>
              <a:endParaRPr lang="en-US" sz="2800" dirty="0">
                <a:latin typeface="Calibri" panose="020F0502020204030204" pitchFamily="34" charset="0"/>
              </a:endParaRPr>
            </a:p>
          </p:txBody>
        </p:sp>
      </p:grpSp>
      <p:pic>
        <p:nvPicPr>
          <p:cNvPr id="12" name="Picture 11">
            <a:extLst>
              <a:ext uri="{FF2B5EF4-FFF2-40B4-BE49-F238E27FC236}">
                <a16:creationId xmlns:a16="http://schemas.microsoft.com/office/drawing/2014/main" id="{C50561EF-C9D1-4871-A06E-4C41745E0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9769"/>
            <a:ext cx="3414607" cy="1344709"/>
          </a:xfrm>
          <a:prstGeom prst="rect">
            <a:avLst/>
          </a:prstGeom>
        </p:spPr>
      </p:pic>
      <p:sp>
        <p:nvSpPr>
          <p:cNvPr id="22" name="TextBox 21">
            <a:extLst>
              <a:ext uri="{FF2B5EF4-FFF2-40B4-BE49-F238E27FC236}">
                <a16:creationId xmlns:a16="http://schemas.microsoft.com/office/drawing/2014/main" id="{B37B4CC2-4FA5-40A6-AC76-2274818ED40D}"/>
              </a:ext>
            </a:extLst>
          </p:cNvPr>
          <p:cNvSpPr txBox="1"/>
          <p:nvPr/>
        </p:nvSpPr>
        <p:spPr>
          <a:xfrm>
            <a:off x="1458035" y="-5523547"/>
            <a:ext cx="3336086"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WELCOME</a:t>
            </a:r>
          </a:p>
        </p:txBody>
      </p:sp>
      <p:sp>
        <p:nvSpPr>
          <p:cNvPr id="30" name="TextBox 29">
            <a:extLst>
              <a:ext uri="{FF2B5EF4-FFF2-40B4-BE49-F238E27FC236}">
                <a16:creationId xmlns:a16="http://schemas.microsoft.com/office/drawing/2014/main" id="{C7EC6CF7-7F7C-4115-BABC-420E495C5923}"/>
              </a:ext>
            </a:extLst>
          </p:cNvPr>
          <p:cNvSpPr txBox="1"/>
          <p:nvPr/>
        </p:nvSpPr>
        <p:spPr>
          <a:xfrm>
            <a:off x="3573184" y="-3800937"/>
            <a:ext cx="6073803" cy="1969770"/>
          </a:xfrm>
          <a:prstGeom prst="rect">
            <a:avLst/>
          </a:prstGeom>
          <a:noFill/>
        </p:spPr>
        <p:txBody>
          <a:bodyPr wrap="square" rtlCol="0">
            <a:spAutoFit/>
          </a:bodyPr>
          <a:lstStyle/>
          <a:p>
            <a:pPr algn="ctr"/>
            <a:r>
              <a:rPr lang="en-US" sz="4200" b="1" dirty="0">
                <a:solidFill>
                  <a:schemeClr val="bg1"/>
                </a:solidFill>
                <a:latin typeface="Calibri" panose="020F0502020204030204" pitchFamily="34" charset="0"/>
              </a:rPr>
              <a:t>Bob Gemmell</a:t>
            </a:r>
          </a:p>
          <a:p>
            <a:pPr algn="ctr"/>
            <a:r>
              <a:rPr lang="en-US" sz="2000" dirty="0">
                <a:solidFill>
                  <a:schemeClr val="bg1"/>
                </a:solidFill>
                <a:latin typeface="Calibri" panose="020F0502020204030204" pitchFamily="34" charset="0"/>
              </a:rPr>
              <a:t>ERIC West Sub-fund Administrator</a:t>
            </a:r>
          </a:p>
          <a:p>
            <a:pPr algn="ctr"/>
            <a:r>
              <a:rPr lang="en-US" sz="2000" i="1" dirty="0">
                <a:solidFill>
                  <a:schemeClr val="bg1"/>
                </a:solidFill>
                <a:latin typeface="Calibri" panose="020F0502020204030204" pitchFamily="34" charset="0"/>
              </a:rPr>
              <a:t>NJSIG</a:t>
            </a:r>
          </a:p>
          <a:p>
            <a:pPr algn="ctr"/>
            <a:r>
              <a:rPr lang="en-US" sz="2000" dirty="0">
                <a:solidFill>
                  <a:schemeClr val="bg1"/>
                </a:solidFill>
                <a:latin typeface="Calibri" panose="020F0502020204030204" pitchFamily="34" charset="0"/>
              </a:rPr>
              <a:t>Public Entity Leader, VP</a:t>
            </a:r>
            <a:br>
              <a:rPr lang="en-US" sz="2000" i="1" dirty="0">
                <a:solidFill>
                  <a:schemeClr val="bg1"/>
                </a:solidFill>
                <a:latin typeface="Calibri" panose="020F0502020204030204" pitchFamily="34" charset="0"/>
              </a:rPr>
            </a:br>
            <a:r>
              <a:rPr lang="en-US" sz="2000" i="1" dirty="0">
                <a:solidFill>
                  <a:schemeClr val="bg1"/>
                </a:solidFill>
                <a:latin typeface="Calibri" panose="020F0502020204030204" pitchFamily="34" charset="0"/>
              </a:rPr>
              <a:t>Brown &amp; Brown</a:t>
            </a:r>
          </a:p>
        </p:txBody>
      </p:sp>
    </p:spTree>
    <p:extLst>
      <p:ext uri="{BB962C8B-B14F-4D97-AF65-F5344CB8AC3E}">
        <p14:creationId xmlns:p14="http://schemas.microsoft.com/office/powerpoint/2010/main" val="3854349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2345-D975-138B-5AB5-20998264DB42}"/>
              </a:ext>
            </a:extLst>
          </p:cNvPr>
          <p:cNvSpPr>
            <a:spLocks noGrp="1"/>
          </p:cNvSpPr>
          <p:nvPr>
            <p:ph type="title"/>
          </p:nvPr>
        </p:nvSpPr>
        <p:spPr/>
        <p:txBody>
          <a:bodyPr/>
          <a:lstStyle/>
          <a:p>
            <a:r>
              <a:rPr lang="en-US" dirty="0"/>
              <a:t>Great Partnership</a:t>
            </a:r>
          </a:p>
        </p:txBody>
      </p:sp>
      <p:sp>
        <p:nvSpPr>
          <p:cNvPr id="3" name="Content Placeholder 2">
            <a:extLst>
              <a:ext uri="{FF2B5EF4-FFF2-40B4-BE49-F238E27FC236}">
                <a16:creationId xmlns:a16="http://schemas.microsoft.com/office/drawing/2014/main" id="{15EF4CED-2692-0342-6522-221D83DBE340}"/>
              </a:ext>
            </a:extLst>
          </p:cNvPr>
          <p:cNvSpPr>
            <a:spLocks noGrp="1"/>
          </p:cNvSpPr>
          <p:nvPr>
            <p:ph idx="1"/>
          </p:nvPr>
        </p:nvSpPr>
        <p:spPr/>
        <p:txBody>
          <a:bodyPr>
            <a:normAutofit/>
          </a:bodyPr>
          <a:lstStyle/>
          <a:p>
            <a:r>
              <a:rPr lang="en-US" dirty="0"/>
              <a:t>LEGAL ONE partnership with New Jersey Schools Insurance Group</a:t>
            </a:r>
          </a:p>
          <a:p>
            <a:pPr marL="0" indent="0">
              <a:buNone/>
            </a:pPr>
            <a:endParaRPr lang="en-US" dirty="0"/>
          </a:p>
          <a:p>
            <a:r>
              <a:rPr lang="en-US" dirty="0"/>
              <a:t>The LEGAL ONE Podcast</a:t>
            </a:r>
          </a:p>
          <a:p>
            <a:pPr lvl="1"/>
            <a:r>
              <a:rPr lang="en-US" dirty="0"/>
              <a:t>For More Information - </a:t>
            </a:r>
            <a:r>
              <a:rPr lang="en-US" dirty="0">
                <a:hlinkClick r:id="rId2"/>
              </a:rPr>
              <a:t>https://www.thelegalonepodcast.com/</a:t>
            </a:r>
            <a:r>
              <a:rPr lang="en-US" dirty="0"/>
              <a:t> </a:t>
            </a:r>
          </a:p>
          <a:p>
            <a:pPr lvl="1"/>
            <a:r>
              <a:rPr lang="en-US" dirty="0"/>
              <a:t>New Episodes Coming in May!</a:t>
            </a:r>
          </a:p>
          <a:p>
            <a:pPr lvl="1"/>
            <a:r>
              <a:rPr lang="en-US" dirty="0"/>
              <a:t>Athletics and Legal Liability</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2BBF414-BDF1-D956-D737-45790F88C44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8043203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A85A-10F0-0857-466F-5981F22B8B10}"/>
              </a:ext>
            </a:extLst>
          </p:cNvPr>
          <p:cNvSpPr>
            <a:spLocks noGrp="1"/>
          </p:cNvSpPr>
          <p:nvPr>
            <p:ph type="title"/>
          </p:nvPr>
        </p:nvSpPr>
        <p:spPr/>
        <p:txBody>
          <a:bodyPr/>
          <a:lstStyle/>
          <a:p>
            <a:r>
              <a:rPr lang="en-US" dirty="0"/>
              <a:t>Foreseeable Issues</a:t>
            </a:r>
          </a:p>
        </p:txBody>
      </p:sp>
      <p:sp>
        <p:nvSpPr>
          <p:cNvPr id="3" name="Content Placeholder 2">
            <a:extLst>
              <a:ext uri="{FF2B5EF4-FFF2-40B4-BE49-F238E27FC236}">
                <a16:creationId xmlns:a16="http://schemas.microsoft.com/office/drawing/2014/main" id="{AB618691-CBA6-490A-5BA1-CEF39A7019D0}"/>
              </a:ext>
            </a:extLst>
          </p:cNvPr>
          <p:cNvSpPr>
            <a:spLocks noGrp="1"/>
          </p:cNvSpPr>
          <p:nvPr>
            <p:ph idx="1"/>
          </p:nvPr>
        </p:nvSpPr>
        <p:spPr/>
        <p:txBody>
          <a:bodyPr>
            <a:normAutofit fontScale="77500" lnSpcReduction="20000"/>
          </a:bodyPr>
          <a:lstStyle/>
          <a:p>
            <a:r>
              <a:rPr lang="en-US" dirty="0"/>
              <a:t>Coach may have important insights, be necessary to be part of a threat assessment.</a:t>
            </a:r>
          </a:p>
          <a:p>
            <a:r>
              <a:rPr lang="en-US" dirty="0"/>
              <a:t>FERPA is often misunderstood, leads to both under-sharing and over-sharing information.</a:t>
            </a:r>
          </a:p>
          <a:p>
            <a:r>
              <a:rPr lang="en-US" dirty="0"/>
              <a:t>External doors from locker rooms often propped open, created increased security threat.</a:t>
            </a:r>
          </a:p>
          <a:p>
            <a:r>
              <a:rPr lang="en-US" dirty="0"/>
              <a:t>Firearms may be brought to an event by a spectator, sometimes due to gang activities.</a:t>
            </a:r>
          </a:p>
          <a:p>
            <a:r>
              <a:rPr lang="en-US" dirty="0"/>
              <a:t>Community groups using facilities at the same time as a school district may have inconsistent emergency procedures, which could create chaos in a true emergency.</a:t>
            </a:r>
          </a:p>
          <a:p>
            <a:r>
              <a:rPr lang="en-US" dirty="0"/>
              <a:t>Some events have less available staff than others, requiring available staff to assume additional responsibilities.</a:t>
            </a:r>
          </a:p>
          <a:p>
            <a:r>
              <a:rPr lang="en-US" dirty="0"/>
              <a:t>A situation may arise where student athletes/staff/spectators are unable to reenter a building during a lockdown.</a:t>
            </a:r>
          </a:p>
          <a:p>
            <a:r>
              <a:rPr lang="en-US" dirty="0"/>
              <a:t>Students with disabilities may not be properly supported during emergency situations.</a:t>
            </a:r>
          </a:p>
        </p:txBody>
      </p:sp>
      <p:sp>
        <p:nvSpPr>
          <p:cNvPr id="4" name="Slide Number Placeholder 3">
            <a:extLst>
              <a:ext uri="{FF2B5EF4-FFF2-40B4-BE49-F238E27FC236}">
                <a16:creationId xmlns:a16="http://schemas.microsoft.com/office/drawing/2014/main" id="{6831EB50-BD30-B490-7E20-D58005B83BA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100</a:t>
            </a:fld>
            <a:endParaRPr lang="en-US" dirty="0">
              <a:solidFill>
                <a:prstClr val="black">
                  <a:tint val="75000"/>
                </a:prstClr>
              </a:solidFill>
            </a:endParaRPr>
          </a:p>
        </p:txBody>
      </p:sp>
    </p:spTree>
    <p:extLst>
      <p:ext uri="{BB962C8B-B14F-4D97-AF65-F5344CB8AC3E}">
        <p14:creationId xmlns:p14="http://schemas.microsoft.com/office/powerpoint/2010/main" val="6513657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2D87-9143-6ED2-DBB2-5E5F69D3F5B3}"/>
              </a:ext>
            </a:extLst>
          </p:cNvPr>
          <p:cNvSpPr>
            <a:spLocks noGrp="1"/>
          </p:cNvSpPr>
          <p:nvPr>
            <p:ph type="title"/>
          </p:nvPr>
        </p:nvSpPr>
        <p:spPr/>
        <p:txBody>
          <a:bodyPr/>
          <a:lstStyle/>
          <a:p>
            <a:r>
              <a:rPr lang="en-US" dirty="0"/>
              <a:t>Legal Requirements</a:t>
            </a:r>
          </a:p>
        </p:txBody>
      </p:sp>
      <p:sp>
        <p:nvSpPr>
          <p:cNvPr id="3" name="Content Placeholder 2">
            <a:extLst>
              <a:ext uri="{FF2B5EF4-FFF2-40B4-BE49-F238E27FC236}">
                <a16:creationId xmlns:a16="http://schemas.microsoft.com/office/drawing/2014/main" id="{271EBC25-9BA5-D3AD-C1A7-46E468F78A1D}"/>
              </a:ext>
            </a:extLst>
          </p:cNvPr>
          <p:cNvSpPr>
            <a:spLocks noGrp="1"/>
          </p:cNvSpPr>
          <p:nvPr>
            <p:ph idx="1"/>
          </p:nvPr>
        </p:nvSpPr>
        <p:spPr/>
        <p:txBody>
          <a:bodyPr>
            <a:normAutofit/>
          </a:bodyPr>
          <a:lstStyle/>
          <a:p>
            <a:r>
              <a:rPr lang="en-US" dirty="0"/>
              <a:t>FERPA – </a:t>
            </a:r>
            <a:r>
              <a:rPr lang="en-US" sz="3200" dirty="0">
                <a:solidFill>
                  <a:schemeClr val="dk1"/>
                </a:solidFill>
                <a:latin typeface="Calibri"/>
                <a:ea typeface="Calibri"/>
                <a:cs typeface="Calibri"/>
                <a:sym typeface="Calibri"/>
              </a:rPr>
              <a:t>20 U.S.C. §1232g; 34 C.F.R. §99.31 - </a:t>
            </a:r>
            <a:r>
              <a:rPr lang="en-US" dirty="0"/>
              <a:t>Parameters for Information Sharing</a:t>
            </a:r>
          </a:p>
          <a:p>
            <a:r>
              <a:rPr lang="en-US" dirty="0"/>
              <a:t>School Safety and Security Plans - N.J.A.C. 6A:16-5.1</a:t>
            </a:r>
          </a:p>
          <a:p>
            <a:r>
              <a:rPr lang="en-US" dirty="0"/>
              <a:t>School Fire and Security Drill Requirements - N.J.S.A. 18A:41-1</a:t>
            </a:r>
          </a:p>
          <a:p>
            <a:r>
              <a:rPr lang="en-US" dirty="0"/>
              <a:t>Threat Assessment - </a:t>
            </a:r>
            <a:r>
              <a:rPr lang="pt-BR" dirty="0"/>
              <a:t>N.J.S.A. 18A:17-43.4</a:t>
            </a:r>
          </a:p>
          <a:p>
            <a:r>
              <a:rPr lang="pt-BR" dirty="0" err="1"/>
              <a:t>Reporting</a:t>
            </a:r>
            <a:r>
              <a:rPr lang="pt-BR" dirty="0"/>
              <a:t> </a:t>
            </a:r>
            <a:r>
              <a:rPr lang="pt-BR" dirty="0" err="1"/>
              <a:t>Credible</a:t>
            </a:r>
            <a:r>
              <a:rPr lang="pt-BR" dirty="0"/>
              <a:t> </a:t>
            </a:r>
            <a:r>
              <a:rPr lang="pt-BR" dirty="0" err="1"/>
              <a:t>Threats</a:t>
            </a:r>
            <a:r>
              <a:rPr lang="pt-BR" dirty="0"/>
              <a:t> </a:t>
            </a:r>
            <a:r>
              <a:rPr lang="pt-BR" dirty="0" err="1"/>
              <a:t>to</a:t>
            </a:r>
            <a:r>
              <a:rPr lang="pt-BR" dirty="0"/>
              <a:t> Law </a:t>
            </a:r>
            <a:r>
              <a:rPr lang="pt-BR" dirty="0" err="1"/>
              <a:t>Enforcement</a:t>
            </a:r>
            <a:r>
              <a:rPr lang="pt-BR" dirty="0"/>
              <a:t> – N.J.A.C. 6A:16-6.3(e) </a:t>
            </a:r>
            <a:endParaRPr lang="en-US" dirty="0"/>
          </a:p>
          <a:p>
            <a:endParaRPr lang="en-US" dirty="0"/>
          </a:p>
        </p:txBody>
      </p:sp>
      <p:sp>
        <p:nvSpPr>
          <p:cNvPr id="4" name="Slide Number Placeholder 3">
            <a:extLst>
              <a:ext uri="{FF2B5EF4-FFF2-40B4-BE49-F238E27FC236}">
                <a16:creationId xmlns:a16="http://schemas.microsoft.com/office/drawing/2014/main" id="{54C003AD-3E6E-87A1-442E-5F314E291E3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101</a:t>
            </a:fld>
            <a:endParaRPr lang="en-US" dirty="0">
              <a:solidFill>
                <a:prstClr val="black">
                  <a:tint val="75000"/>
                </a:prstClr>
              </a:solidFill>
            </a:endParaRPr>
          </a:p>
        </p:txBody>
      </p:sp>
    </p:spTree>
    <p:extLst>
      <p:ext uri="{BB962C8B-B14F-4D97-AF65-F5344CB8AC3E}">
        <p14:creationId xmlns:p14="http://schemas.microsoft.com/office/powerpoint/2010/main" val="1477101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1981200" y="1600201"/>
            <a:ext cx="8229600" cy="4525963"/>
          </a:xfrm>
          <a:prstGeom prst="rect">
            <a:avLst/>
          </a:prstGeom>
          <a:noFill/>
          <a:ln>
            <a:noFill/>
          </a:ln>
        </p:spPr>
        <p:txBody>
          <a:bodyPr vert="horz" lIns="91425" tIns="45700" rIns="91425" bIns="45700" rtlCol="0" anchor="t" anchorCtr="0">
            <a:noAutofit/>
          </a:bodyPr>
          <a:lstStyle/>
          <a:p>
            <a:pPr marL="342900" indent="-342900">
              <a:lnSpc>
                <a:spcPct val="80000"/>
              </a:lnSpc>
              <a:spcBef>
                <a:spcPts val="0"/>
              </a:spcBef>
              <a:buClr>
                <a:schemeClr val="dk1"/>
              </a:buClr>
              <a:buSzPct val="100740"/>
              <a:buFont typeface="Arial"/>
              <a:buChar char="•"/>
            </a:pPr>
            <a:r>
              <a:rPr lang="en-US" sz="2720" dirty="0">
                <a:solidFill>
                  <a:schemeClr val="dk1"/>
                </a:solidFill>
                <a:latin typeface="Calibri"/>
                <a:ea typeface="Calibri"/>
                <a:cs typeface="Calibri"/>
                <a:sym typeface="Calibri"/>
              </a:rPr>
              <a:t>Education records may be released </a:t>
            </a:r>
            <a:r>
              <a:rPr lang="en-US" sz="2720" b="1" dirty="0">
                <a:solidFill>
                  <a:schemeClr val="dk1"/>
                </a:solidFill>
                <a:latin typeface="Calibri"/>
                <a:ea typeface="Calibri"/>
                <a:cs typeface="Calibri"/>
                <a:sym typeface="Calibri"/>
              </a:rPr>
              <a:t>without consent </a:t>
            </a:r>
            <a:r>
              <a:rPr lang="en-US" sz="2720" dirty="0">
                <a:solidFill>
                  <a:schemeClr val="dk1"/>
                </a:solidFill>
                <a:latin typeface="Calibri"/>
                <a:ea typeface="Calibri"/>
                <a:cs typeface="Calibri"/>
                <a:sym typeface="Calibri"/>
              </a:rPr>
              <a:t>in the K-12 context:</a:t>
            </a:r>
          </a:p>
          <a:p>
            <a:pPr marL="742950" lvl="1" indent="-285750">
              <a:lnSpc>
                <a:spcPct val="80000"/>
              </a:lnSpc>
              <a:spcBef>
                <a:spcPts val="476"/>
              </a:spcBef>
              <a:buClr>
                <a:schemeClr val="dk1"/>
              </a:buClr>
              <a:buSzPct val="99166"/>
              <a:buFont typeface="Arial"/>
              <a:buChar char="–"/>
            </a:pPr>
            <a:r>
              <a:rPr lang="en-US" sz="2380" b="1" dirty="0">
                <a:solidFill>
                  <a:schemeClr val="dk1"/>
                </a:solidFill>
                <a:latin typeface="Calibri"/>
                <a:ea typeface="Calibri"/>
                <a:cs typeface="Calibri"/>
                <a:sym typeface="Calibri"/>
              </a:rPr>
              <a:t>To school officials with </a:t>
            </a:r>
            <a:r>
              <a:rPr lang="en-US" sz="2380" b="1" dirty="0">
                <a:solidFill>
                  <a:srgbClr val="FF0000"/>
                </a:solidFill>
                <a:latin typeface="Calibri"/>
                <a:ea typeface="Calibri"/>
                <a:cs typeface="Calibri"/>
                <a:sym typeface="Calibri"/>
              </a:rPr>
              <a:t>legitimate educational interests</a:t>
            </a:r>
            <a:r>
              <a:rPr lang="en-US" sz="2380" dirty="0">
                <a:solidFill>
                  <a:schemeClr val="dk1"/>
                </a:solidFill>
                <a:latin typeface="Calibri"/>
                <a:ea typeface="Calibri"/>
                <a:cs typeface="Calibri"/>
                <a:sym typeface="Calibri"/>
              </a:rPr>
              <a:t>.  </a:t>
            </a:r>
          </a:p>
          <a:p>
            <a:pPr lvl="2">
              <a:lnSpc>
                <a:spcPct val="80000"/>
              </a:lnSpc>
              <a:spcBef>
                <a:spcPts val="408"/>
              </a:spcBef>
              <a:buClr>
                <a:schemeClr val="dk1"/>
              </a:buClr>
              <a:buSzPct val="102000"/>
              <a:buFont typeface="Arial"/>
              <a:buChar char="•"/>
            </a:pPr>
            <a:r>
              <a:rPr lang="en-US" sz="2040" i="1" dirty="0">
                <a:solidFill>
                  <a:schemeClr val="dk1"/>
                </a:solidFill>
                <a:latin typeface="Calibri"/>
                <a:ea typeface="Calibri"/>
                <a:cs typeface="Calibri"/>
                <a:sym typeface="Calibri"/>
              </a:rPr>
              <a:t>Note</a:t>
            </a:r>
            <a:r>
              <a:rPr lang="en-US" sz="2040" dirty="0">
                <a:solidFill>
                  <a:schemeClr val="dk1"/>
                </a:solidFill>
                <a:latin typeface="Calibri"/>
                <a:ea typeface="Calibri"/>
                <a:cs typeface="Calibri"/>
                <a:sym typeface="Calibri"/>
              </a:rPr>
              <a:t>:  A contractor, consultant, volunteer or other party to who the school has outsourced institutional services may be considered a school official </a:t>
            </a:r>
            <a:r>
              <a:rPr lang="en-US" sz="2040" i="1" dirty="0">
                <a:solidFill>
                  <a:schemeClr val="dk1"/>
                </a:solidFill>
                <a:latin typeface="Calibri"/>
                <a:ea typeface="Calibri"/>
                <a:cs typeface="Calibri"/>
                <a:sym typeface="Calibri"/>
              </a:rPr>
              <a:t>if</a:t>
            </a:r>
            <a:r>
              <a:rPr lang="en-US" sz="2040" dirty="0">
                <a:solidFill>
                  <a:schemeClr val="dk1"/>
                </a:solidFill>
                <a:latin typeface="Calibri"/>
                <a:ea typeface="Calibri"/>
                <a:cs typeface="Calibri"/>
                <a:sym typeface="Calibri"/>
              </a:rPr>
              <a:t> the person performs an institutional function or service for which the school would otherwise use employees; is under the direct control of the school with respect to use and re-disclosure of records; and is subject to FERPA’s requirements governing use and re-disclosure of personally identifiable information </a:t>
            </a:r>
          </a:p>
          <a:p>
            <a:pPr marL="742950" lvl="1" indent="-285750">
              <a:lnSpc>
                <a:spcPct val="80000"/>
              </a:lnSpc>
              <a:spcBef>
                <a:spcPts val="476"/>
              </a:spcBef>
              <a:buClr>
                <a:schemeClr val="dk1"/>
              </a:buClr>
              <a:buSzPct val="99166"/>
              <a:buFont typeface="Arial"/>
              <a:buChar char="–"/>
            </a:pPr>
            <a:r>
              <a:rPr lang="en-US" sz="2380" dirty="0">
                <a:solidFill>
                  <a:schemeClr val="dk1"/>
                </a:solidFill>
                <a:latin typeface="Calibri"/>
                <a:ea typeface="Calibri"/>
                <a:cs typeface="Calibri"/>
                <a:sym typeface="Calibri"/>
              </a:rPr>
              <a:t> To schools in which a student seeks to enroll.</a:t>
            </a:r>
          </a:p>
          <a:p>
            <a:pPr marL="742950" lvl="1" indent="-285750">
              <a:lnSpc>
                <a:spcPct val="80000"/>
              </a:lnSpc>
              <a:spcBef>
                <a:spcPts val="476"/>
              </a:spcBef>
              <a:buClr>
                <a:schemeClr val="dk1"/>
              </a:buClr>
              <a:buSzPct val="99166"/>
              <a:buFont typeface="Arial"/>
              <a:buChar char="–"/>
            </a:pPr>
            <a:r>
              <a:rPr lang="en-US" sz="2380" dirty="0">
                <a:solidFill>
                  <a:schemeClr val="dk1"/>
                </a:solidFill>
                <a:latin typeface="Calibri"/>
                <a:ea typeface="Calibri"/>
                <a:cs typeface="Calibri"/>
                <a:sym typeface="Calibri"/>
              </a:rPr>
              <a:t> To certain government agencies for specific purposes, and  other purposes specified in federal regulations.</a:t>
            </a:r>
          </a:p>
          <a:p>
            <a:pPr marL="742950" lvl="1" indent="-285750">
              <a:lnSpc>
                <a:spcPct val="80000"/>
              </a:lnSpc>
              <a:spcBef>
                <a:spcPts val="476"/>
              </a:spcBef>
              <a:buClr>
                <a:schemeClr val="dk1"/>
              </a:buClr>
              <a:buSzPct val="99166"/>
              <a:buFont typeface="Arial"/>
              <a:buChar char="–"/>
            </a:pPr>
            <a:r>
              <a:rPr lang="en-US" sz="2380" dirty="0">
                <a:solidFill>
                  <a:schemeClr val="dk1"/>
                </a:solidFill>
                <a:latin typeface="Calibri"/>
                <a:ea typeface="Calibri"/>
                <a:cs typeface="Calibri"/>
                <a:sym typeface="Calibri"/>
              </a:rPr>
              <a:t> 20 U.S.C. §1232g; 34 C.F.R. §99.31.                       </a:t>
            </a:r>
          </a:p>
          <a:p>
            <a:pPr marL="742950" lvl="1" indent="-285750">
              <a:lnSpc>
                <a:spcPct val="80000"/>
              </a:lnSpc>
              <a:spcBef>
                <a:spcPts val="476"/>
              </a:spcBef>
              <a:buClr>
                <a:schemeClr val="dk1"/>
              </a:buClr>
              <a:buSzPct val="99166"/>
              <a:buNone/>
            </a:pPr>
            <a:endParaRPr sz="2380" dirty="0">
              <a:solidFill>
                <a:schemeClr val="dk1"/>
              </a:solidFill>
              <a:latin typeface="Calibri"/>
              <a:ea typeface="Calibri"/>
              <a:cs typeface="Calibri"/>
              <a:sym typeface="Calibri"/>
            </a:endParaRPr>
          </a:p>
        </p:txBody>
      </p:sp>
      <p:sp>
        <p:nvSpPr>
          <p:cNvPr id="357" name="Shape 35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US" sz="3959" u="sng" dirty="0">
                <a:solidFill>
                  <a:schemeClr val="dk1"/>
                </a:solidFill>
                <a:latin typeface="Calibri"/>
                <a:ea typeface="Calibri"/>
                <a:cs typeface="Calibri"/>
                <a:sym typeface="Calibri"/>
              </a:rPr>
              <a:t>FERPA—Permissible Release of Education Records Without Consent</a:t>
            </a:r>
          </a:p>
        </p:txBody>
      </p:sp>
      <p:sp>
        <p:nvSpPr>
          <p:cNvPr id="3" name="Slide Number Placeholder 2">
            <a:extLst>
              <a:ext uri="{FF2B5EF4-FFF2-40B4-BE49-F238E27FC236}">
                <a16:creationId xmlns:a16="http://schemas.microsoft.com/office/drawing/2014/main" id="{5BC7D9CD-E9FB-4490-8E30-3B44EFA954F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102</a:t>
            </a:fld>
            <a:endParaRPr lang="en-US" dirty="0">
              <a:solidFill>
                <a:prstClr val="black">
                  <a:tint val="75000"/>
                </a:prstClr>
              </a:solidFill>
            </a:endParaRPr>
          </a:p>
        </p:txBody>
      </p:sp>
    </p:spTree>
    <p:extLst>
      <p:ext uri="{BB962C8B-B14F-4D97-AF65-F5344CB8AC3E}">
        <p14:creationId xmlns:p14="http://schemas.microsoft.com/office/powerpoint/2010/main" val="22852612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ooter Placeholder 5"/>
          <p:cNvSpPr txBox="1"/>
          <p:nvPr/>
        </p:nvSpPr>
        <p:spPr>
          <a:xfrm>
            <a:off x="2952750" y="5772150"/>
            <a:ext cx="6286500"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defRPr sz="1200" b="1">
                <a:solidFill>
                  <a:srgbClr val="FFFFFF"/>
                </a:solidFill>
                <a:latin typeface="Arial"/>
                <a:ea typeface="Arial"/>
                <a:cs typeface="Arial"/>
                <a:sym typeface="Arial"/>
              </a:defRPr>
            </a:lvl1pPr>
          </a:lstStyle>
          <a:p>
            <a:r>
              <a:rPr sz="900" dirty="0"/>
              <a:t>New Jersey School Boards Association – Serving Local Boards of Education Since 1914</a:t>
            </a:r>
          </a:p>
        </p:txBody>
      </p:sp>
      <p:sp>
        <p:nvSpPr>
          <p:cNvPr id="294" name="Rectangle 2"/>
          <p:cNvSpPr txBox="1">
            <a:spLocks noGrp="1"/>
          </p:cNvSpPr>
          <p:nvPr>
            <p:ph type="title"/>
          </p:nvPr>
        </p:nvSpPr>
        <p:spPr>
          <a:xfrm>
            <a:off x="1981200" y="274639"/>
            <a:ext cx="8229600" cy="465101"/>
          </a:xfrm>
          <a:prstGeom prst="rect">
            <a:avLst/>
          </a:prstGeom>
        </p:spPr>
        <p:txBody>
          <a:bodyPr>
            <a:normAutofit fontScale="90000"/>
          </a:bodyPr>
          <a:lstStyle>
            <a:lvl1pPr algn="ctr">
              <a:defRPr sz="3600"/>
            </a:lvl1pPr>
          </a:lstStyle>
          <a:p>
            <a:r>
              <a:rPr lang="en-US" sz="4000" dirty="0">
                <a:latin typeface="Calibri" panose="020F0502020204030204" pitchFamily="34" charset="0"/>
                <a:cs typeface="Calibri" panose="020F0502020204030204" pitchFamily="34" charset="0"/>
              </a:rPr>
              <a:t>Threat Assessment Teams  </a:t>
            </a:r>
            <a:endParaRPr sz="4000" dirty="0">
              <a:latin typeface="Calibri" panose="020F0502020204030204" pitchFamily="34" charset="0"/>
              <a:cs typeface="Calibri" panose="020F0502020204030204" pitchFamily="34" charset="0"/>
            </a:endParaRPr>
          </a:p>
        </p:txBody>
      </p:sp>
      <p:sp>
        <p:nvSpPr>
          <p:cNvPr id="295" name="Rectangle 3"/>
          <p:cNvSpPr txBox="1">
            <a:spLocks noGrp="1"/>
          </p:cNvSpPr>
          <p:nvPr>
            <p:ph idx="1"/>
          </p:nvPr>
        </p:nvSpPr>
        <p:spPr>
          <a:xfrm>
            <a:off x="1855596" y="1093114"/>
            <a:ext cx="8480808" cy="5403495"/>
          </a:xfrm>
          <a:prstGeom prst="rect">
            <a:avLst/>
          </a:prstGeom>
        </p:spPr>
        <p:txBody>
          <a:bodyPr>
            <a:normAutofit fontScale="92500"/>
          </a:bodyPr>
          <a:lstStyle/>
          <a:p>
            <a:pPr>
              <a:lnSpc>
                <a:spcPct val="107000"/>
              </a:lnSpc>
              <a:spcBef>
                <a:spcPts val="1200"/>
              </a:spcBef>
              <a:spcAft>
                <a:spcPts val="1200"/>
              </a:spcAft>
            </a:pPr>
            <a:r>
              <a:rPr lang="en-US" sz="1900" b="1" dirty="0">
                <a:solidFill>
                  <a:srgbClr val="0070C0"/>
                </a:solidFill>
                <a:ea typeface="Calibri" panose="020F0502020204030204" pitchFamily="34" charset="0"/>
                <a:cs typeface="Times New Roman" panose="02020603050405020304" pitchFamily="18" charset="0"/>
              </a:rPr>
              <a:t>P.L. 2022, c.83 (8/1/2022) </a:t>
            </a:r>
            <a:r>
              <a:rPr lang="en-US" sz="1900" dirty="0">
                <a:solidFill>
                  <a:srgbClr val="000000"/>
                </a:solidFill>
                <a:ea typeface="Calibri" panose="020F0502020204030204" pitchFamily="34" charset="0"/>
                <a:cs typeface="Times New Roman" panose="02020603050405020304" pitchFamily="18" charset="0"/>
              </a:rPr>
              <a:t>– BOE shall</a:t>
            </a:r>
            <a:r>
              <a:rPr lang="en-US" sz="1900" dirty="0">
                <a:solidFill>
                  <a:srgbClr val="000000"/>
                </a:solidFill>
              </a:rPr>
              <a:t> develop and adopt a policy establishing a threat assessment team at each school. Had to be in place in all districts as of 7/1/2023.</a:t>
            </a:r>
          </a:p>
          <a:p>
            <a:pPr>
              <a:lnSpc>
                <a:spcPct val="107000"/>
              </a:lnSpc>
              <a:spcBef>
                <a:spcPts val="1200"/>
              </a:spcBef>
              <a:spcAft>
                <a:spcPts val="1200"/>
              </a:spcAft>
            </a:pPr>
            <a:r>
              <a:rPr lang="en-US" sz="1900" i="1" dirty="0"/>
              <a:t>Purpose - to provide school teachers, administrators, and other staff with assistance in identifying students of concern, assessing those students’ risk for engaging in violence or other harmful activities, and delivering intervention strategies to manage the risk of harm for students who pose a potential safety risk, to prevent targeted violence in the school, and ensure a safe and secure school environment that enhances the learning experience for all members of the school community</a:t>
            </a:r>
            <a:r>
              <a:rPr lang="en-US" sz="1900" i="1" dirty="0">
                <a:solidFill>
                  <a:srgbClr val="000000"/>
                </a:solidFill>
              </a:rPr>
              <a:t>.</a:t>
            </a:r>
          </a:p>
          <a:p>
            <a:pPr>
              <a:lnSpc>
                <a:spcPct val="107000"/>
              </a:lnSpc>
              <a:spcBef>
                <a:spcPts val="1200"/>
              </a:spcBef>
              <a:spcAft>
                <a:spcPts val="1200"/>
              </a:spcAft>
            </a:pPr>
            <a:r>
              <a:rPr lang="en-US" sz="1900" dirty="0"/>
              <a:t>Threat assessment team shall be multidisciplinary in membership and, to the extent possible, shall include the following individuals: a school psychologist, school counselor, school social worker, or other school employee with expertise in student counseling; a teaching staff member; a school principal or other senior school administrator; a safe schools resource officer or school employee who serves as a school liaison to law enforcement; and the school safety specialist, if that individual is not already part of the team, and additional school employees as appropriate.  </a:t>
            </a:r>
            <a:endParaRPr lang="en-US" sz="1900" dirty="0">
              <a:ea typeface="Calibri" panose="020F0502020204030204" pitchFamily="34" charset="0"/>
              <a:cs typeface="Times New Roman" panose="02020603050405020304" pitchFamily="18" charset="0"/>
            </a:endParaRPr>
          </a:p>
          <a:p>
            <a:pPr marL="0">
              <a:lnSpc>
                <a:spcPct val="107000"/>
              </a:lnSpc>
              <a:spcBef>
                <a:spcPts val="1200"/>
              </a:spcBef>
              <a:spcAft>
                <a:spcPts val="12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1200"/>
              </a:spcBef>
              <a:spcAft>
                <a:spcPts val="12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99" name="Slide Number"/>
          <p:cNvSpPr txBox="1">
            <a:spLocks noGrp="1"/>
          </p:cNvSpPr>
          <p:nvPr>
            <p:ph type="sldNum" sz="quarter" idx="12"/>
          </p:nvPr>
        </p:nvSpPr>
        <p:spPr>
          <a:xfrm>
            <a:off x="11104375" y="6400413"/>
            <a:ext cx="24942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wrap="none" lIns="45719" tIns="45720" rIns="45719" bIns="4572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86CB4B4D-7CA3-9044-876B-883B54F8677D}" type="slidenum">
              <a:rPr lang="en-US" smtClean="0"/>
              <a:pPr/>
              <a:t>103</a:t>
            </a:fld>
            <a:endParaRPr dirty="0"/>
          </a:p>
        </p:txBody>
      </p:sp>
    </p:spTree>
    <p:extLst>
      <p:ext uri="{BB962C8B-B14F-4D97-AF65-F5344CB8AC3E}">
        <p14:creationId xmlns:p14="http://schemas.microsoft.com/office/powerpoint/2010/main" val="21394384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FBC0A-FFFB-ECA2-94AB-A332954C5DAA}"/>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2AE435F0-32A6-1E2D-B9D2-B66A89601087}"/>
              </a:ext>
            </a:extLst>
          </p:cNvPr>
          <p:cNvSpPr>
            <a:spLocks noGrp="1"/>
          </p:cNvSpPr>
          <p:nvPr>
            <p:ph idx="1"/>
          </p:nvPr>
        </p:nvSpPr>
        <p:spPr/>
        <p:txBody>
          <a:bodyPr>
            <a:normAutofit/>
          </a:bodyPr>
          <a:lstStyle/>
          <a:p>
            <a:r>
              <a:rPr lang="en-US" dirty="0"/>
              <a:t>When should a coach, athletic trainer or athletic director be involved in conducting a threat assessment?</a:t>
            </a:r>
          </a:p>
          <a:p>
            <a:r>
              <a:rPr lang="en-US" dirty="0"/>
              <a:t>What types of information could be valuable for athletics staff to share with the threat assessment team?</a:t>
            </a:r>
          </a:p>
          <a:p>
            <a:r>
              <a:rPr lang="en-US" dirty="0"/>
              <a:t>What types of information could be valuable to share with the school athletic staff after a threat assessment has taken place?</a:t>
            </a:r>
          </a:p>
        </p:txBody>
      </p:sp>
      <p:sp>
        <p:nvSpPr>
          <p:cNvPr id="4" name="Slide Number Placeholder 3">
            <a:extLst>
              <a:ext uri="{FF2B5EF4-FFF2-40B4-BE49-F238E27FC236}">
                <a16:creationId xmlns:a16="http://schemas.microsoft.com/office/drawing/2014/main" id="{A6B0FEEE-EE54-2E54-71E4-1DCF0B007B5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104</a:t>
            </a:fld>
            <a:endParaRPr lang="en-US" dirty="0">
              <a:solidFill>
                <a:prstClr val="black">
                  <a:tint val="75000"/>
                </a:prstClr>
              </a:solidFill>
            </a:endParaRPr>
          </a:p>
        </p:txBody>
      </p:sp>
    </p:spTree>
    <p:extLst>
      <p:ext uri="{BB962C8B-B14F-4D97-AF65-F5344CB8AC3E}">
        <p14:creationId xmlns:p14="http://schemas.microsoft.com/office/powerpoint/2010/main" val="5016972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6986-50EE-0630-3889-4989990CA34A}"/>
              </a:ext>
            </a:extLst>
          </p:cNvPr>
          <p:cNvSpPr>
            <a:spLocks noGrp="1"/>
          </p:cNvSpPr>
          <p:nvPr>
            <p:ph type="title"/>
          </p:nvPr>
        </p:nvSpPr>
        <p:spPr/>
        <p:txBody>
          <a:bodyPr/>
          <a:lstStyle/>
          <a:p>
            <a:r>
              <a:rPr lang="en-US" dirty="0"/>
              <a:t>Investigative Questions</a:t>
            </a:r>
          </a:p>
        </p:txBody>
      </p:sp>
      <p:sp>
        <p:nvSpPr>
          <p:cNvPr id="3" name="Content Placeholder 2">
            <a:extLst>
              <a:ext uri="{FF2B5EF4-FFF2-40B4-BE49-F238E27FC236}">
                <a16:creationId xmlns:a16="http://schemas.microsoft.com/office/drawing/2014/main" id="{1DD67E65-A9CF-93A5-324A-77E4BEC1E0B1}"/>
              </a:ext>
            </a:extLst>
          </p:cNvPr>
          <p:cNvSpPr>
            <a:spLocks noGrp="1"/>
          </p:cNvSpPr>
          <p:nvPr>
            <p:ph idx="1"/>
          </p:nvPr>
        </p:nvSpPr>
        <p:spPr/>
        <p:txBody>
          <a:bodyPr/>
          <a:lstStyle/>
          <a:p>
            <a:r>
              <a:rPr lang="en-US" dirty="0"/>
              <a:t> See 11 investigative questions adapted from the U.S. Secret Services and U.S. Department of Education </a:t>
            </a:r>
            <a:r>
              <a:rPr lang="en-US" dirty="0">
                <a:hlinkClick r:id="rId2"/>
              </a:rPr>
              <a:t>Threat Assessment in Schools: A Guide to Managing Threatening Situations and Creating Safe School Climates</a:t>
            </a:r>
            <a:r>
              <a:rPr lang="en-US" dirty="0"/>
              <a:t>. </a:t>
            </a:r>
          </a:p>
        </p:txBody>
      </p:sp>
      <p:sp>
        <p:nvSpPr>
          <p:cNvPr id="4" name="Slide Number Placeholder 3">
            <a:extLst>
              <a:ext uri="{FF2B5EF4-FFF2-40B4-BE49-F238E27FC236}">
                <a16:creationId xmlns:a16="http://schemas.microsoft.com/office/drawing/2014/main" id="{F959F08C-F0C7-A26C-2468-49AEF77A9EB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105</a:t>
            </a:fld>
            <a:endParaRPr lang="en-US" dirty="0">
              <a:solidFill>
                <a:prstClr val="black">
                  <a:tint val="75000"/>
                </a:prstClr>
              </a:solidFill>
            </a:endParaRPr>
          </a:p>
        </p:txBody>
      </p:sp>
    </p:spTree>
    <p:extLst>
      <p:ext uri="{BB962C8B-B14F-4D97-AF65-F5344CB8AC3E}">
        <p14:creationId xmlns:p14="http://schemas.microsoft.com/office/powerpoint/2010/main" val="3067503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3135-1316-4EAB-830B-6B619A5E892A}"/>
              </a:ext>
            </a:extLst>
          </p:cNvPr>
          <p:cNvSpPr>
            <a:spLocks noGrp="1"/>
          </p:cNvSpPr>
          <p:nvPr>
            <p:ph type="title"/>
          </p:nvPr>
        </p:nvSpPr>
        <p:spPr>
          <a:xfrm>
            <a:off x="1981200" y="274638"/>
            <a:ext cx="8229600" cy="516194"/>
          </a:xfrm>
        </p:spPr>
        <p:txBody>
          <a:bodyPr>
            <a:noAutofit/>
          </a:bodyPr>
          <a:lstStyle/>
          <a:p>
            <a:r>
              <a:rPr lang="en-US" sz="3600" dirty="0"/>
              <a:t>Key Themes to Guide Threat Assessment</a:t>
            </a:r>
          </a:p>
        </p:txBody>
      </p:sp>
      <p:sp>
        <p:nvSpPr>
          <p:cNvPr id="3" name="Content Placeholder 2">
            <a:extLst>
              <a:ext uri="{FF2B5EF4-FFF2-40B4-BE49-F238E27FC236}">
                <a16:creationId xmlns:a16="http://schemas.microsoft.com/office/drawing/2014/main" id="{D8743304-64ED-4DF5-8E05-B08F5EFFA3C1}"/>
              </a:ext>
            </a:extLst>
          </p:cNvPr>
          <p:cNvSpPr>
            <a:spLocks noGrp="1"/>
          </p:cNvSpPr>
          <p:nvPr>
            <p:ph idx="1"/>
          </p:nvPr>
        </p:nvSpPr>
        <p:spPr>
          <a:xfrm>
            <a:off x="1981200" y="982362"/>
            <a:ext cx="8229600" cy="5511114"/>
          </a:xfrm>
        </p:spPr>
        <p:txBody>
          <a:bodyPr>
            <a:normAutofit fontScale="62500" lnSpcReduction="20000"/>
          </a:bodyPr>
          <a:lstStyle/>
          <a:p>
            <a:r>
              <a:rPr lang="en-US" dirty="0"/>
              <a:t>Student’s motives and goals</a:t>
            </a:r>
          </a:p>
          <a:p>
            <a:r>
              <a:rPr lang="en-US" dirty="0"/>
              <a:t>Concerning, unusual or threatening communications</a:t>
            </a:r>
          </a:p>
          <a:p>
            <a:r>
              <a:rPr lang="en-US" dirty="0"/>
              <a:t>Inappropriate interest in weapons, school shooters, mass attacks or other violence types</a:t>
            </a:r>
          </a:p>
          <a:p>
            <a:r>
              <a:rPr lang="en-US" dirty="0"/>
              <a:t>Access to weapons</a:t>
            </a:r>
          </a:p>
          <a:p>
            <a:r>
              <a:rPr lang="en-US" dirty="0"/>
              <a:t>Stressful events, such as setbacks, challenges or losses</a:t>
            </a:r>
          </a:p>
          <a:p>
            <a:r>
              <a:rPr lang="en-US" dirty="0"/>
              <a:t>Impact of emotional &amp; developmental issues</a:t>
            </a:r>
          </a:p>
          <a:p>
            <a:r>
              <a:rPr lang="en-US" dirty="0"/>
              <a:t>Evidence of desperation, hopelessness, or suicidal thoughts &amp; gestures</a:t>
            </a:r>
          </a:p>
          <a:p>
            <a:r>
              <a:rPr lang="en-US" dirty="0"/>
              <a:t>Whether student views violence as an option to solve problems</a:t>
            </a:r>
          </a:p>
          <a:p>
            <a:r>
              <a:rPr lang="en-US" dirty="0"/>
              <a:t>Whether others are concerned about student’s statements / behaviors</a:t>
            </a:r>
          </a:p>
          <a:p>
            <a:r>
              <a:rPr lang="en-US" dirty="0"/>
              <a:t>Capacity to carry out an attack</a:t>
            </a:r>
          </a:p>
          <a:p>
            <a:r>
              <a:rPr lang="en-US" dirty="0"/>
              <a:t>Evidence of planning for an attack</a:t>
            </a:r>
          </a:p>
          <a:p>
            <a:r>
              <a:rPr lang="en-US" dirty="0"/>
              <a:t>Consistency between statements &amp; actions</a:t>
            </a:r>
          </a:p>
          <a:p>
            <a:pPr lvl="1"/>
            <a:r>
              <a:rPr lang="en-US" dirty="0"/>
              <a:t>Special Education Student Considerations</a:t>
            </a:r>
          </a:p>
          <a:p>
            <a:r>
              <a:rPr lang="en-US" dirty="0"/>
              <a:t>Communication of their intent to attack?</a:t>
            </a:r>
          </a:p>
          <a:p>
            <a:r>
              <a:rPr lang="en-US" dirty="0"/>
              <a:t>Potential plot dates associated with anniversaries?  (Ex. April 20</a:t>
            </a:r>
            <a:r>
              <a:rPr lang="en-US" baseline="30000" dirty="0"/>
              <a:t>th</a:t>
            </a:r>
            <a:r>
              <a:rPr lang="en-US" dirty="0"/>
              <a:t> – Columbine Anniversary) </a:t>
            </a:r>
          </a:p>
          <a:p>
            <a:pPr lvl="1"/>
            <a:endParaRPr lang="en-US" dirty="0"/>
          </a:p>
          <a:p>
            <a:pPr marL="457188" lvl="1" indent="0">
              <a:buNone/>
            </a:pPr>
            <a:r>
              <a:rPr lang="en-US" sz="1600" i="1" dirty="0"/>
              <a:t>Credit:  January 2022 NJPSA Roundtable Discussion – Teresa Herrero Taylor, PhD BCBA-D</a:t>
            </a:r>
          </a:p>
        </p:txBody>
      </p:sp>
      <p:sp>
        <p:nvSpPr>
          <p:cNvPr id="4" name="Slide Number Placeholder 3">
            <a:extLst>
              <a:ext uri="{FF2B5EF4-FFF2-40B4-BE49-F238E27FC236}">
                <a16:creationId xmlns:a16="http://schemas.microsoft.com/office/drawing/2014/main" id="{598BD726-19DA-43A0-ABAA-0339DA885CD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106</a:t>
            </a:fld>
            <a:endParaRPr lang="en-US" dirty="0">
              <a:solidFill>
                <a:prstClr val="black">
                  <a:tint val="75000"/>
                </a:prstClr>
              </a:solidFill>
            </a:endParaRPr>
          </a:p>
        </p:txBody>
      </p:sp>
    </p:spTree>
    <p:extLst>
      <p:ext uri="{BB962C8B-B14F-4D97-AF65-F5344CB8AC3E}">
        <p14:creationId xmlns:p14="http://schemas.microsoft.com/office/powerpoint/2010/main" val="17640743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2B58-1E62-D0E4-9D62-164245E29B21}"/>
              </a:ext>
            </a:extLst>
          </p:cNvPr>
          <p:cNvSpPr>
            <a:spLocks noGrp="1"/>
          </p:cNvSpPr>
          <p:nvPr>
            <p:ph type="title"/>
          </p:nvPr>
        </p:nvSpPr>
        <p:spPr/>
        <p:txBody>
          <a:bodyPr>
            <a:normAutofit/>
          </a:bodyPr>
          <a:lstStyle/>
          <a:p>
            <a:r>
              <a:rPr lang="en-US" dirty="0"/>
              <a:t>Threat Assessment and Mental Health</a:t>
            </a:r>
          </a:p>
        </p:txBody>
      </p:sp>
      <p:sp>
        <p:nvSpPr>
          <p:cNvPr id="3" name="Content Placeholder 2">
            <a:extLst>
              <a:ext uri="{FF2B5EF4-FFF2-40B4-BE49-F238E27FC236}">
                <a16:creationId xmlns:a16="http://schemas.microsoft.com/office/drawing/2014/main" id="{D9D82933-1DC6-8743-DE6E-30972E9FAF41}"/>
              </a:ext>
            </a:extLst>
          </p:cNvPr>
          <p:cNvSpPr>
            <a:spLocks noGrp="1"/>
          </p:cNvSpPr>
          <p:nvPr>
            <p:ph idx="1"/>
          </p:nvPr>
        </p:nvSpPr>
        <p:spPr/>
        <p:txBody>
          <a:bodyPr>
            <a:normAutofit/>
          </a:bodyPr>
          <a:lstStyle/>
          <a:p>
            <a:r>
              <a:rPr lang="en-US" dirty="0"/>
              <a:t>See article, </a:t>
            </a:r>
            <a:r>
              <a:rPr lang="en-US" dirty="0">
                <a:hlinkClick r:id="rId2"/>
              </a:rPr>
              <a:t>Threat Assessment, Mental Health and the Law</a:t>
            </a:r>
            <a:endParaRPr lang="en-US" dirty="0"/>
          </a:p>
          <a:p>
            <a:r>
              <a:rPr lang="en-US" dirty="0"/>
              <a:t>Access resources</a:t>
            </a:r>
          </a:p>
          <a:p>
            <a:pPr lvl="1"/>
            <a:r>
              <a:rPr lang="en-US" dirty="0">
                <a:hlinkClick r:id="rId3"/>
              </a:rPr>
              <a:t>NJ4S</a:t>
            </a:r>
            <a:endParaRPr lang="en-US" dirty="0"/>
          </a:p>
          <a:p>
            <a:pPr lvl="1"/>
            <a:r>
              <a:rPr lang="en-US" dirty="0">
                <a:hlinkClick r:id="rId4"/>
              </a:rPr>
              <a:t>NJ Pediatric Psychiatry Collaborative</a:t>
            </a:r>
            <a:endParaRPr lang="en-US" dirty="0"/>
          </a:p>
          <a:p>
            <a:r>
              <a:rPr lang="en-US" dirty="0"/>
              <a:t>Recognize due process rights for students with IEPs or 504 plans</a:t>
            </a:r>
          </a:p>
          <a:p>
            <a:pPr lvl="1"/>
            <a:r>
              <a:rPr lang="en-US" dirty="0"/>
              <a:t>File for emergent relief with NJDOE and expedited hearing before ALJ</a:t>
            </a:r>
          </a:p>
        </p:txBody>
      </p:sp>
      <p:sp>
        <p:nvSpPr>
          <p:cNvPr id="4" name="Slide Number Placeholder 3">
            <a:extLst>
              <a:ext uri="{FF2B5EF4-FFF2-40B4-BE49-F238E27FC236}">
                <a16:creationId xmlns:a16="http://schemas.microsoft.com/office/drawing/2014/main" id="{7D436D7A-BEB4-DA6C-C21D-9829EFCB433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107</a:t>
            </a:fld>
            <a:endParaRPr lang="en-US" dirty="0">
              <a:solidFill>
                <a:prstClr val="black">
                  <a:tint val="75000"/>
                </a:prstClr>
              </a:solidFill>
            </a:endParaRPr>
          </a:p>
        </p:txBody>
      </p:sp>
    </p:spTree>
    <p:extLst>
      <p:ext uri="{BB962C8B-B14F-4D97-AF65-F5344CB8AC3E}">
        <p14:creationId xmlns:p14="http://schemas.microsoft.com/office/powerpoint/2010/main" val="41914849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EB6D-3644-622B-F6C3-9D6B10407377}"/>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33212749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E2AE-DC98-33E8-249C-A21068010385}"/>
              </a:ext>
            </a:extLst>
          </p:cNvPr>
          <p:cNvSpPr>
            <a:spLocks noGrp="1"/>
          </p:cNvSpPr>
          <p:nvPr>
            <p:ph type="title"/>
          </p:nvPr>
        </p:nvSpPr>
        <p:spPr/>
        <p:txBody>
          <a:bodyPr/>
          <a:lstStyle/>
          <a:p>
            <a:r>
              <a:rPr lang="en-US" dirty="0"/>
              <a:t>Avoid Going through the Motions</a:t>
            </a:r>
          </a:p>
        </p:txBody>
      </p:sp>
      <p:sp>
        <p:nvSpPr>
          <p:cNvPr id="3" name="Content Placeholder 2">
            <a:extLst>
              <a:ext uri="{FF2B5EF4-FFF2-40B4-BE49-F238E27FC236}">
                <a16:creationId xmlns:a16="http://schemas.microsoft.com/office/drawing/2014/main" id="{8E437431-76E8-CA3A-896E-DC64F1664EE2}"/>
              </a:ext>
            </a:extLst>
          </p:cNvPr>
          <p:cNvSpPr>
            <a:spLocks noGrp="1"/>
          </p:cNvSpPr>
          <p:nvPr>
            <p:ph idx="1"/>
          </p:nvPr>
        </p:nvSpPr>
        <p:spPr/>
        <p:txBody>
          <a:bodyPr/>
          <a:lstStyle/>
          <a:p>
            <a:r>
              <a:rPr lang="en-US" dirty="0"/>
              <a:t>Take security drills seriously, ensure that district planning and drilling includes athletic events</a:t>
            </a:r>
          </a:p>
          <a:p>
            <a:r>
              <a:rPr lang="en-US" dirty="0"/>
              <a:t>When doing training, check for understanding and ability to apply</a:t>
            </a:r>
          </a:p>
          <a:p>
            <a:r>
              <a:rPr lang="en-US" dirty="0"/>
              <a:t>Audit to ensure the policy, protocol and practice are fully aligned, consistent with legal requirements</a:t>
            </a:r>
          </a:p>
        </p:txBody>
      </p:sp>
      <p:sp>
        <p:nvSpPr>
          <p:cNvPr id="4" name="Slide Number Placeholder 3">
            <a:extLst>
              <a:ext uri="{FF2B5EF4-FFF2-40B4-BE49-F238E27FC236}">
                <a16:creationId xmlns:a16="http://schemas.microsoft.com/office/drawing/2014/main" id="{52E67FEC-AC00-6CC2-B341-A5C7DC4B8C9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109</a:t>
            </a:fld>
            <a:endParaRPr lang="en-US" dirty="0">
              <a:solidFill>
                <a:prstClr val="black">
                  <a:tint val="75000"/>
                </a:prstClr>
              </a:solidFill>
            </a:endParaRPr>
          </a:p>
        </p:txBody>
      </p:sp>
    </p:spTree>
    <p:extLst>
      <p:ext uri="{BB962C8B-B14F-4D97-AF65-F5344CB8AC3E}">
        <p14:creationId xmlns:p14="http://schemas.microsoft.com/office/powerpoint/2010/main" val="176785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sz="1000">
                <a:solidFill>
                  <a:prstClr val="black">
                    <a:lumMod val="50000"/>
                    <a:lumOff val="50000"/>
                  </a:prstClr>
                </a:solidFill>
                <a:latin typeface="Calibri"/>
              </a:rPr>
              <a:pPr defTabSz="457189">
                <a:defRPr/>
              </a:pPr>
              <a:t>11</a:t>
            </a:fld>
            <a:endParaRPr lang="en-US" sz="1000"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5455920" y="2959895"/>
            <a:ext cx="1280160" cy="1121664"/>
          </a:xfrm>
          <a:prstGeom prst="rect">
            <a:avLst/>
          </a:prstGeom>
          <a:noFill/>
        </p:spPr>
      </p:pic>
    </p:spTree>
    <p:extLst>
      <p:ext uri="{BB962C8B-B14F-4D97-AF65-F5344CB8AC3E}">
        <p14:creationId xmlns:p14="http://schemas.microsoft.com/office/powerpoint/2010/main" val="35260695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F929-E6CA-3756-2DBA-3453B9FD7530}"/>
              </a:ext>
            </a:extLst>
          </p:cNvPr>
          <p:cNvSpPr>
            <a:spLocks noGrp="1"/>
          </p:cNvSpPr>
          <p:nvPr>
            <p:ph type="title"/>
          </p:nvPr>
        </p:nvSpPr>
        <p:spPr/>
        <p:txBody>
          <a:bodyPr/>
          <a:lstStyle/>
          <a:p>
            <a:r>
              <a:rPr lang="en-US" dirty="0"/>
              <a:t>Gather and Use Your Data</a:t>
            </a:r>
          </a:p>
        </p:txBody>
      </p:sp>
      <p:sp>
        <p:nvSpPr>
          <p:cNvPr id="3" name="Content Placeholder 2">
            <a:extLst>
              <a:ext uri="{FF2B5EF4-FFF2-40B4-BE49-F238E27FC236}">
                <a16:creationId xmlns:a16="http://schemas.microsoft.com/office/drawing/2014/main" id="{3504AC01-899F-6288-63FE-422D334BB6DD}"/>
              </a:ext>
            </a:extLst>
          </p:cNvPr>
          <p:cNvSpPr>
            <a:spLocks noGrp="1"/>
          </p:cNvSpPr>
          <p:nvPr>
            <p:ph idx="1"/>
          </p:nvPr>
        </p:nvSpPr>
        <p:spPr/>
        <p:txBody>
          <a:bodyPr/>
          <a:lstStyle/>
          <a:p>
            <a:r>
              <a:rPr lang="en-US" dirty="0"/>
              <a:t>See </a:t>
            </a:r>
            <a:r>
              <a:rPr lang="en-US" dirty="0">
                <a:hlinkClick r:id="rId2"/>
              </a:rPr>
              <a:t>NJ School Climate Platform and Survey</a:t>
            </a:r>
            <a:endParaRPr lang="en-US" dirty="0"/>
          </a:p>
          <a:p>
            <a:r>
              <a:rPr lang="en-US" dirty="0"/>
              <a:t>P.L. 2021, c.156 allows school districts to conduct anonymous student surveys as long as parents provided 2 weeks notice, opportunity to review and opt out</a:t>
            </a:r>
          </a:p>
          <a:p>
            <a:r>
              <a:rPr lang="en-US" dirty="0"/>
              <a:t>Don’t have to wait for opt in</a:t>
            </a:r>
          </a:p>
          <a:p>
            <a:r>
              <a:rPr lang="en-US" dirty="0"/>
              <a:t>Student engagement in athletics and other activities is key indicator of school climate</a:t>
            </a:r>
          </a:p>
          <a:p>
            <a:endParaRPr lang="en-US" dirty="0"/>
          </a:p>
          <a:p>
            <a:endParaRPr lang="en-US" dirty="0"/>
          </a:p>
        </p:txBody>
      </p:sp>
      <p:sp>
        <p:nvSpPr>
          <p:cNvPr id="4" name="Slide Number Placeholder 3">
            <a:extLst>
              <a:ext uri="{FF2B5EF4-FFF2-40B4-BE49-F238E27FC236}">
                <a16:creationId xmlns:a16="http://schemas.microsoft.com/office/drawing/2014/main" id="{CD92B970-B3CD-CAA5-5172-63E1C702B37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110</a:t>
            </a:fld>
            <a:endParaRPr lang="en-US" dirty="0">
              <a:solidFill>
                <a:prstClr val="black">
                  <a:tint val="75000"/>
                </a:prstClr>
              </a:solidFill>
            </a:endParaRPr>
          </a:p>
        </p:txBody>
      </p:sp>
    </p:spTree>
    <p:extLst>
      <p:ext uri="{BB962C8B-B14F-4D97-AF65-F5344CB8AC3E}">
        <p14:creationId xmlns:p14="http://schemas.microsoft.com/office/powerpoint/2010/main" val="19659789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7049-C6D8-50A4-51E3-017863115A67}"/>
              </a:ext>
            </a:extLst>
          </p:cNvPr>
          <p:cNvSpPr>
            <a:spLocks noGrp="1"/>
          </p:cNvSpPr>
          <p:nvPr>
            <p:ph type="title"/>
          </p:nvPr>
        </p:nvSpPr>
        <p:spPr/>
        <p:txBody>
          <a:bodyPr>
            <a:normAutofit/>
          </a:bodyPr>
          <a:lstStyle/>
          <a:p>
            <a:r>
              <a:rPr lang="en-US" dirty="0"/>
              <a:t>Information Sharing with Coach/Advisor</a:t>
            </a:r>
          </a:p>
        </p:txBody>
      </p:sp>
      <p:sp>
        <p:nvSpPr>
          <p:cNvPr id="3" name="Content Placeholder 2">
            <a:extLst>
              <a:ext uri="{FF2B5EF4-FFF2-40B4-BE49-F238E27FC236}">
                <a16:creationId xmlns:a16="http://schemas.microsoft.com/office/drawing/2014/main" id="{B3474F3F-165C-EDF9-B01B-701FF73A1ABB}"/>
              </a:ext>
            </a:extLst>
          </p:cNvPr>
          <p:cNvSpPr>
            <a:spLocks noGrp="1"/>
          </p:cNvSpPr>
          <p:nvPr>
            <p:ph idx="1"/>
          </p:nvPr>
        </p:nvSpPr>
        <p:spPr/>
        <p:txBody>
          <a:bodyPr>
            <a:normAutofit/>
          </a:bodyPr>
          <a:lstStyle/>
          <a:p>
            <a:r>
              <a:rPr lang="en-US" dirty="0"/>
              <a:t>Even when coach is not otherwise a full-time district employee</a:t>
            </a:r>
          </a:p>
          <a:p>
            <a:r>
              <a:rPr lang="en-US" dirty="0"/>
              <a:t>When student is victim of HIB and/or aggressor</a:t>
            </a:r>
          </a:p>
          <a:p>
            <a:r>
              <a:rPr lang="en-US" dirty="0"/>
              <a:t>When student has a disability</a:t>
            </a:r>
          </a:p>
          <a:p>
            <a:r>
              <a:rPr lang="en-US" dirty="0"/>
              <a:t>When student experienced traumatic event</a:t>
            </a:r>
          </a:p>
          <a:p>
            <a:r>
              <a:rPr lang="en-US" dirty="0"/>
              <a:t>When student intervention plan is put in place</a:t>
            </a:r>
          </a:p>
          <a:p>
            <a:r>
              <a:rPr lang="en-US" dirty="0"/>
              <a:t>When student confidentiality plan is put in place</a:t>
            </a:r>
          </a:p>
          <a:p>
            <a:r>
              <a:rPr lang="en-US" dirty="0"/>
              <a:t>When trends emerge regarding school climate</a:t>
            </a:r>
          </a:p>
        </p:txBody>
      </p:sp>
      <p:sp>
        <p:nvSpPr>
          <p:cNvPr id="4" name="Slide Number Placeholder 3">
            <a:extLst>
              <a:ext uri="{FF2B5EF4-FFF2-40B4-BE49-F238E27FC236}">
                <a16:creationId xmlns:a16="http://schemas.microsoft.com/office/drawing/2014/main" id="{2E706C42-446F-F0B4-240F-16D597D867DD}"/>
              </a:ext>
            </a:extLst>
          </p:cNvPr>
          <p:cNvSpPr>
            <a:spLocks noGrp="1"/>
          </p:cNvSpPr>
          <p:nvPr>
            <p:ph type="sldNum" sz="quarter" idx="12"/>
          </p:nvPr>
        </p:nvSpPr>
        <p:spPr/>
        <p:txBody>
          <a:bodyPr/>
          <a:lstStyle/>
          <a:p>
            <a:fld id="{A4DAD72E-708B-4714-9EC5-9209231AF236}" type="slidenum">
              <a:rPr lang="en-US" smtClean="0"/>
              <a:pPr/>
              <a:t>111</a:t>
            </a:fld>
            <a:endParaRPr lang="en-US" dirty="0"/>
          </a:p>
        </p:txBody>
      </p:sp>
    </p:spTree>
    <p:extLst>
      <p:ext uri="{BB962C8B-B14F-4D97-AF65-F5344CB8AC3E}">
        <p14:creationId xmlns:p14="http://schemas.microsoft.com/office/powerpoint/2010/main" val="16754845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Students with Disabilities</a:t>
            </a:r>
          </a:p>
        </p:txBody>
      </p:sp>
      <p:sp>
        <p:nvSpPr>
          <p:cNvPr id="3" name="Content Placeholder 2"/>
          <p:cNvSpPr>
            <a:spLocks noGrp="1"/>
          </p:cNvSpPr>
          <p:nvPr>
            <p:ph idx="1"/>
          </p:nvPr>
        </p:nvSpPr>
        <p:spPr/>
        <p:txBody>
          <a:bodyPr>
            <a:normAutofit/>
          </a:bodyPr>
          <a:lstStyle/>
          <a:p>
            <a:r>
              <a:rPr lang="en-US" dirty="0"/>
              <a:t>As a “school official” coach is entitled to receive information if it will help ensure that the student fully benefits from participation in athletics</a:t>
            </a:r>
          </a:p>
          <a:p>
            <a:pPr lvl="1"/>
            <a:r>
              <a:rPr lang="en-US" dirty="0"/>
              <a:t>“Legitimate Educational Interest”</a:t>
            </a:r>
          </a:p>
          <a:p>
            <a:r>
              <a:rPr lang="en-US" dirty="0"/>
              <a:t>Work closely with case manager AND parents</a:t>
            </a:r>
          </a:p>
          <a:p>
            <a:r>
              <a:rPr lang="en-US" dirty="0"/>
              <a:t>Consult with colleagues with greater expertise</a:t>
            </a:r>
          </a:p>
          <a:p>
            <a:r>
              <a:rPr lang="en-US" dirty="0"/>
              <a:t>Don’t assume student is unable to participate</a:t>
            </a:r>
          </a:p>
          <a:p>
            <a:r>
              <a:rPr lang="en-US" dirty="0"/>
              <a:t>If victim of HIB, convene IEP team, including parent</a:t>
            </a:r>
          </a:p>
        </p:txBody>
      </p:sp>
      <p:sp>
        <p:nvSpPr>
          <p:cNvPr id="7" name="Slide Number Placeholder 6">
            <a:extLst>
              <a:ext uri="{FF2B5EF4-FFF2-40B4-BE49-F238E27FC236}">
                <a16:creationId xmlns:a16="http://schemas.microsoft.com/office/drawing/2014/main" id="{90896E74-A82F-3446-904F-C148F5488EBD}"/>
              </a:ext>
            </a:extLst>
          </p:cNvPr>
          <p:cNvSpPr>
            <a:spLocks noGrp="1"/>
          </p:cNvSpPr>
          <p:nvPr>
            <p:ph type="sldNum" sz="quarter" idx="12"/>
          </p:nvPr>
        </p:nvSpPr>
        <p:spPr/>
        <p:txBody>
          <a:bodyPr/>
          <a:lstStyle/>
          <a:p>
            <a:fld id="{A4DAD72E-708B-4714-9EC5-9209231AF236}" type="slidenum">
              <a:rPr lang="en-US" smtClean="0"/>
              <a:pPr/>
              <a:t>112</a:t>
            </a:fld>
            <a:endParaRPr lang="en-US" dirty="0"/>
          </a:p>
        </p:txBody>
      </p:sp>
    </p:spTree>
    <p:extLst>
      <p:ext uri="{BB962C8B-B14F-4D97-AF65-F5344CB8AC3E}">
        <p14:creationId xmlns:p14="http://schemas.microsoft.com/office/powerpoint/2010/main" val="2273166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A488-3CA7-DB9A-50AD-90DA57A73262}"/>
              </a:ext>
            </a:extLst>
          </p:cNvPr>
          <p:cNvSpPr>
            <a:spLocks noGrp="1"/>
          </p:cNvSpPr>
          <p:nvPr>
            <p:ph type="title"/>
          </p:nvPr>
        </p:nvSpPr>
        <p:spPr/>
        <p:txBody>
          <a:bodyPr>
            <a:normAutofit/>
          </a:bodyPr>
          <a:lstStyle/>
          <a:p>
            <a:r>
              <a:rPr lang="en-US" dirty="0"/>
              <a:t>Protecting Your Kids, Your District </a:t>
            </a:r>
            <a:br>
              <a:rPr lang="en-US" dirty="0"/>
            </a:br>
            <a:r>
              <a:rPr lang="en-US" dirty="0"/>
              <a:t>and Yourself</a:t>
            </a:r>
          </a:p>
        </p:txBody>
      </p:sp>
      <p:sp>
        <p:nvSpPr>
          <p:cNvPr id="3" name="Content Placeholder 2">
            <a:extLst>
              <a:ext uri="{FF2B5EF4-FFF2-40B4-BE49-F238E27FC236}">
                <a16:creationId xmlns:a16="http://schemas.microsoft.com/office/drawing/2014/main" id="{C0D6EDD6-15F0-606B-761F-1FF744C8724A}"/>
              </a:ext>
            </a:extLst>
          </p:cNvPr>
          <p:cNvSpPr>
            <a:spLocks noGrp="1"/>
          </p:cNvSpPr>
          <p:nvPr>
            <p:ph idx="1"/>
          </p:nvPr>
        </p:nvSpPr>
        <p:spPr>
          <a:xfrm>
            <a:off x="1981200" y="1600200"/>
            <a:ext cx="8229600" cy="4876800"/>
          </a:xfrm>
        </p:spPr>
        <p:txBody>
          <a:bodyPr>
            <a:normAutofit fontScale="92500" lnSpcReduction="10000"/>
          </a:bodyPr>
          <a:lstStyle/>
          <a:p>
            <a:r>
              <a:rPr lang="en-US" dirty="0"/>
              <a:t>Be consistent – process/criteria/rubric for choosing leaders, starters, making the team</a:t>
            </a:r>
          </a:p>
          <a:p>
            <a:r>
              <a:rPr lang="en-US" dirty="0"/>
              <a:t>Break the cycle when necessary</a:t>
            </a:r>
          </a:p>
          <a:p>
            <a:pPr lvl="1"/>
            <a:r>
              <a:rPr lang="en-US" dirty="0"/>
              <a:t>E.g. Don’t perpetuate outdated coaching style that you experienced as athlete</a:t>
            </a:r>
          </a:p>
          <a:p>
            <a:pPr lvl="1"/>
            <a:r>
              <a:rPr lang="en-US" dirty="0"/>
              <a:t>E.g., Don’t feed into hostile relationship with parent</a:t>
            </a:r>
          </a:p>
          <a:p>
            <a:r>
              <a:rPr lang="en-US" dirty="0"/>
              <a:t>Think of yourself as combination educator/counselor/school leader</a:t>
            </a:r>
          </a:p>
          <a:p>
            <a:pPr lvl="1"/>
            <a:r>
              <a:rPr lang="en-US" dirty="0"/>
              <a:t>E.g., develop Coaching Plans similar to Lesson Plans</a:t>
            </a:r>
          </a:p>
          <a:p>
            <a:pPr lvl="1"/>
            <a:r>
              <a:rPr lang="en-US" dirty="0"/>
              <a:t>E.g., exhibit Empathy and Take Action – notice changes from baseline behavior, check-in, refer to counselors, others as needed</a:t>
            </a:r>
          </a:p>
          <a:p>
            <a:pPr lvl="1"/>
            <a:r>
              <a:rPr lang="en-US" dirty="0"/>
              <a:t>E.g., Communicate Clear Vision and Adjust as Necessary</a:t>
            </a:r>
          </a:p>
          <a:p>
            <a:pPr lvl="2"/>
            <a:r>
              <a:rPr lang="en-US" dirty="0"/>
              <a:t>Make clear upfront that HIB and Hazing are not OK</a:t>
            </a:r>
          </a:p>
        </p:txBody>
      </p:sp>
      <p:sp>
        <p:nvSpPr>
          <p:cNvPr id="4" name="Slide Number Placeholder 3">
            <a:extLst>
              <a:ext uri="{FF2B5EF4-FFF2-40B4-BE49-F238E27FC236}">
                <a16:creationId xmlns:a16="http://schemas.microsoft.com/office/drawing/2014/main" id="{CADB0E48-A32E-F7D5-2BC8-BA484E2F301A}"/>
              </a:ext>
            </a:extLst>
          </p:cNvPr>
          <p:cNvSpPr>
            <a:spLocks noGrp="1"/>
          </p:cNvSpPr>
          <p:nvPr>
            <p:ph type="sldNum" sz="quarter" idx="12"/>
          </p:nvPr>
        </p:nvSpPr>
        <p:spPr/>
        <p:txBody>
          <a:bodyPr/>
          <a:lstStyle/>
          <a:p>
            <a:fld id="{A4DAD72E-708B-4714-9EC5-9209231AF236}" type="slidenum">
              <a:rPr lang="en-US" smtClean="0"/>
              <a:pPr/>
              <a:t>113</a:t>
            </a:fld>
            <a:endParaRPr lang="en-US" dirty="0"/>
          </a:p>
        </p:txBody>
      </p:sp>
    </p:spTree>
    <p:extLst>
      <p:ext uri="{BB962C8B-B14F-4D97-AF65-F5344CB8AC3E}">
        <p14:creationId xmlns:p14="http://schemas.microsoft.com/office/powerpoint/2010/main" val="39330630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90600"/>
          </a:xfrm>
        </p:spPr>
        <p:txBody>
          <a:bodyPr>
            <a:normAutofit fontScale="90000"/>
          </a:bodyPr>
          <a:lstStyle/>
          <a:p>
            <a:r>
              <a:rPr lang="en-US" sz="3600" u="sng" dirty="0"/>
              <a:t>Have Rubric/</a:t>
            </a:r>
            <a:br>
              <a:rPr lang="en-US" sz="3600" u="sng" dirty="0"/>
            </a:br>
            <a:r>
              <a:rPr lang="en-US" sz="3600" u="sng" dirty="0"/>
              <a:t>Be Consistent With the Rules</a:t>
            </a:r>
          </a:p>
        </p:txBody>
      </p:sp>
      <p:sp>
        <p:nvSpPr>
          <p:cNvPr id="3" name="Content Placeholder 2"/>
          <p:cNvSpPr>
            <a:spLocks noGrp="1"/>
          </p:cNvSpPr>
          <p:nvPr>
            <p:ph idx="1"/>
          </p:nvPr>
        </p:nvSpPr>
        <p:spPr>
          <a:xfrm>
            <a:off x="1676400" y="1219200"/>
            <a:ext cx="8839200" cy="5181600"/>
          </a:xfrm>
        </p:spPr>
        <p:txBody>
          <a:bodyPr>
            <a:normAutofit fontScale="47500" lnSpcReduction="20000"/>
          </a:bodyPr>
          <a:lstStyle/>
          <a:p>
            <a:pPr>
              <a:buFont typeface="Calibri" pitchFamily="34" charset="0"/>
              <a:buChar char="—"/>
            </a:pPr>
            <a:r>
              <a:rPr lang="en-US" sz="3400" dirty="0"/>
              <a:t>Have clear rubric for measuring student athlete performance</a:t>
            </a:r>
          </a:p>
          <a:p>
            <a:pPr>
              <a:buFont typeface="Calibri" pitchFamily="34" charset="0"/>
              <a:buChar char="—"/>
            </a:pPr>
            <a:r>
              <a:rPr lang="en-US" sz="3400" dirty="0"/>
              <a:t>If the rule is:</a:t>
            </a:r>
          </a:p>
          <a:p>
            <a:pPr lvl="1">
              <a:buFont typeface="Calibri" pitchFamily="34" charset="0"/>
              <a:buChar char="—"/>
            </a:pPr>
            <a:r>
              <a:rPr lang="en-US" sz="3400" dirty="0"/>
              <a:t> The student with the fastest time runs/swims – enforce consistently</a:t>
            </a:r>
          </a:p>
          <a:p>
            <a:pPr lvl="2">
              <a:buFont typeface="Calibri" pitchFamily="34" charset="0"/>
              <a:buChar char="—"/>
            </a:pPr>
            <a:r>
              <a:rPr lang="en-US" sz="3400" dirty="0"/>
              <a:t> There is nothing discretionary about this rule</a:t>
            </a:r>
          </a:p>
          <a:p>
            <a:pPr lvl="2">
              <a:buFont typeface="Calibri" pitchFamily="34" charset="0"/>
              <a:buChar char="—"/>
            </a:pPr>
            <a:r>
              <a:rPr lang="en-US" sz="3400" dirty="0"/>
              <a:t> Keep a record of the times of the athletes</a:t>
            </a:r>
          </a:p>
          <a:p>
            <a:pPr lvl="1">
              <a:buFont typeface="Calibri" pitchFamily="34" charset="0"/>
              <a:buChar char="—"/>
            </a:pPr>
            <a:r>
              <a:rPr lang="en-US" sz="3400" dirty="0"/>
              <a:t>  If the student misses / is late for a practice / game (or a certain number of practices / games), then they do not start / play in the next game</a:t>
            </a:r>
          </a:p>
          <a:p>
            <a:pPr lvl="2">
              <a:buFont typeface="Calibri" pitchFamily="34" charset="0"/>
              <a:buChar char="—"/>
            </a:pPr>
            <a:r>
              <a:rPr lang="en-US" sz="3400" dirty="0"/>
              <a:t> Apply this rule consistently  e.g., The “Star Athlete” and the worst player</a:t>
            </a:r>
          </a:p>
          <a:p>
            <a:pPr marL="0" indent="0">
              <a:buNone/>
            </a:pPr>
            <a:endParaRPr lang="en-US" sz="3400" dirty="0"/>
          </a:p>
          <a:p>
            <a:pPr>
              <a:buFont typeface="Calibri" pitchFamily="34" charset="0"/>
              <a:buChar char="—"/>
            </a:pPr>
            <a:r>
              <a:rPr lang="en-US" sz="3400" dirty="0"/>
              <a:t> Be consistent with any exceptions </a:t>
            </a:r>
          </a:p>
          <a:p>
            <a:pPr lvl="1">
              <a:buFont typeface="Calibri" pitchFamily="34" charset="0"/>
              <a:buChar char="—"/>
            </a:pPr>
            <a:r>
              <a:rPr lang="en-US" sz="3400" dirty="0"/>
              <a:t> Have this figured out before the season starts – Discuss with AD</a:t>
            </a:r>
          </a:p>
          <a:p>
            <a:pPr lvl="2">
              <a:buFont typeface="Calibri" pitchFamily="34" charset="0"/>
              <a:buChar char="—"/>
            </a:pPr>
            <a:r>
              <a:rPr lang="en-US" sz="3400" dirty="0"/>
              <a:t>Religious Issues</a:t>
            </a:r>
          </a:p>
          <a:p>
            <a:pPr lvl="2">
              <a:buFont typeface="Calibri" pitchFamily="34" charset="0"/>
              <a:buChar char="—"/>
            </a:pPr>
            <a:r>
              <a:rPr lang="en-US" sz="3400" dirty="0"/>
              <a:t>Death in the family, illness, family crisis of some kind, etc.</a:t>
            </a:r>
          </a:p>
          <a:p>
            <a:pPr lvl="2">
              <a:buFont typeface="Calibri" pitchFamily="34" charset="0"/>
              <a:buChar char="—"/>
            </a:pPr>
            <a:r>
              <a:rPr lang="en-US" sz="3400" dirty="0"/>
              <a:t>Tutoring Sessions, Detention</a:t>
            </a:r>
          </a:p>
          <a:p>
            <a:pPr lvl="2">
              <a:buFont typeface="Calibri" pitchFamily="34" charset="0"/>
              <a:buChar char="—"/>
            </a:pPr>
            <a:r>
              <a:rPr lang="en-US" sz="3400" dirty="0"/>
              <a:t> Will you accept excuses including but not limited to…</a:t>
            </a:r>
          </a:p>
          <a:p>
            <a:pPr lvl="3">
              <a:buFont typeface="Calibri" pitchFamily="34" charset="0"/>
              <a:buChar char="—"/>
            </a:pPr>
            <a:r>
              <a:rPr lang="en-US" sz="3400" dirty="0"/>
              <a:t>A family’s pre-planned vacation / event</a:t>
            </a:r>
          </a:p>
          <a:p>
            <a:pPr lvl="3">
              <a:buFont typeface="Calibri" pitchFamily="34" charset="0"/>
              <a:buChar char="—"/>
            </a:pPr>
            <a:r>
              <a:rPr lang="en-US" sz="3400" dirty="0"/>
              <a:t>A college tour</a:t>
            </a:r>
          </a:p>
          <a:p>
            <a:pPr lvl="3">
              <a:buFont typeface="Calibri" pitchFamily="34" charset="0"/>
              <a:buChar char="—"/>
            </a:pPr>
            <a:r>
              <a:rPr lang="en-US" sz="3400" dirty="0"/>
              <a:t>A field trip / event in another activity (such as a Marching Band Competition or a National Honor Society Banquet)</a:t>
            </a:r>
          </a:p>
          <a:p>
            <a:pPr lvl="2">
              <a:buFont typeface="Calibri" pitchFamily="34" charset="0"/>
              <a:buChar char="—"/>
            </a:pPr>
            <a:r>
              <a:rPr lang="en-US" sz="3400" dirty="0"/>
              <a:t>Any other excuses / reasons you have been given for missing practices / games in your experience</a:t>
            </a:r>
          </a:p>
          <a:p>
            <a:pPr lvl="3">
              <a:buFont typeface="Calibri" pitchFamily="34" charset="0"/>
              <a:buChar char="—"/>
            </a:pPr>
            <a:endParaRPr lang="en-US" dirty="0"/>
          </a:p>
        </p:txBody>
      </p:sp>
      <p:sp>
        <p:nvSpPr>
          <p:cNvPr id="7" name="Slide Number Placeholder 6">
            <a:extLst>
              <a:ext uri="{FF2B5EF4-FFF2-40B4-BE49-F238E27FC236}">
                <a16:creationId xmlns:a16="http://schemas.microsoft.com/office/drawing/2014/main" id="{8E7CE8E6-C113-8343-A3F1-B5139E4E433E}"/>
              </a:ext>
            </a:extLst>
          </p:cNvPr>
          <p:cNvSpPr>
            <a:spLocks noGrp="1"/>
          </p:cNvSpPr>
          <p:nvPr>
            <p:ph type="sldNum" sz="quarter" idx="12"/>
          </p:nvPr>
        </p:nvSpPr>
        <p:spPr/>
        <p:txBody>
          <a:bodyPr/>
          <a:lstStyle/>
          <a:p>
            <a:fld id="{A4DAD72E-708B-4714-9EC5-9209231AF236}" type="slidenum">
              <a:rPr lang="en-US" smtClean="0"/>
              <a:pPr/>
              <a:t>114</a:t>
            </a:fld>
            <a:endParaRPr lang="en-US" dirty="0"/>
          </a:p>
        </p:txBody>
      </p:sp>
    </p:spTree>
    <p:extLst>
      <p:ext uri="{BB962C8B-B14F-4D97-AF65-F5344CB8AC3E}">
        <p14:creationId xmlns:p14="http://schemas.microsoft.com/office/powerpoint/2010/main" val="10594019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FC8A-C9A7-3CBE-6365-D77F5A5BADCE}"/>
              </a:ext>
            </a:extLst>
          </p:cNvPr>
          <p:cNvSpPr>
            <a:spLocks noGrp="1"/>
          </p:cNvSpPr>
          <p:nvPr>
            <p:ph type="title"/>
          </p:nvPr>
        </p:nvSpPr>
        <p:spPr/>
        <p:txBody>
          <a:bodyPr/>
          <a:lstStyle/>
          <a:p>
            <a:r>
              <a:rPr lang="en-US" dirty="0"/>
              <a:t>Things NOT to Say/Write</a:t>
            </a:r>
          </a:p>
        </p:txBody>
      </p:sp>
      <p:sp>
        <p:nvSpPr>
          <p:cNvPr id="3" name="Content Placeholder 2">
            <a:extLst>
              <a:ext uri="{FF2B5EF4-FFF2-40B4-BE49-F238E27FC236}">
                <a16:creationId xmlns:a16="http://schemas.microsoft.com/office/drawing/2014/main" id="{16C1FE2A-58A4-DDEB-D39C-53726DB87BA6}"/>
              </a:ext>
            </a:extLst>
          </p:cNvPr>
          <p:cNvSpPr>
            <a:spLocks noGrp="1"/>
          </p:cNvSpPr>
          <p:nvPr>
            <p:ph idx="1"/>
          </p:nvPr>
        </p:nvSpPr>
        <p:spPr/>
        <p:txBody>
          <a:bodyPr>
            <a:normAutofit fontScale="92500"/>
          </a:bodyPr>
          <a:lstStyle/>
          <a:p>
            <a:pPr lvl="1">
              <a:buFont typeface="Arial" pitchFamily="34" charset="0"/>
              <a:buChar char="•"/>
            </a:pPr>
            <a:r>
              <a:rPr lang="en-US" sz="2900" dirty="0"/>
              <a:t>Examples of the types of things </a:t>
            </a:r>
            <a:r>
              <a:rPr lang="en-US" sz="2900" b="1" u="sng" dirty="0">
                <a:solidFill>
                  <a:srgbClr val="FF0000"/>
                </a:solidFill>
              </a:rPr>
              <a:t>not</a:t>
            </a:r>
            <a:r>
              <a:rPr lang="en-US" sz="2900" dirty="0"/>
              <a:t> to say or include in a journal:</a:t>
            </a:r>
          </a:p>
          <a:p>
            <a:pPr lvl="2">
              <a:buFont typeface="Calibri" pitchFamily="34" charset="0"/>
              <a:buChar char="—"/>
            </a:pPr>
            <a:r>
              <a:rPr lang="en-US" sz="2900" dirty="0"/>
              <a:t>This kid is hopeless / clueless / a lost cause / stupid / a pain / a crybaby</a:t>
            </a:r>
          </a:p>
          <a:p>
            <a:pPr lvl="2">
              <a:buFont typeface="Calibri" pitchFamily="34" charset="0"/>
              <a:buChar char="—"/>
            </a:pPr>
            <a:r>
              <a:rPr lang="en-US" sz="2900" dirty="0"/>
              <a:t>S/he is as bad as his brother/sister was</a:t>
            </a:r>
          </a:p>
          <a:p>
            <a:pPr lvl="2">
              <a:buFont typeface="Calibri" pitchFamily="34" charset="0"/>
              <a:buChar char="—"/>
            </a:pPr>
            <a:r>
              <a:rPr lang="en-US" sz="2900" dirty="0"/>
              <a:t>The parents are crazy / driving me crazy / have the delusion that their kid is going to go pro / get a scholarship</a:t>
            </a:r>
          </a:p>
          <a:p>
            <a:pPr lvl="2">
              <a:buFont typeface="Calibri" pitchFamily="34" charset="0"/>
              <a:buChar char="—"/>
            </a:pPr>
            <a:r>
              <a:rPr lang="en-US" sz="2900" dirty="0"/>
              <a:t>My grandmother runs faster than this kid</a:t>
            </a:r>
          </a:p>
          <a:p>
            <a:pPr lvl="2">
              <a:buFont typeface="Calibri" pitchFamily="34" charset="0"/>
              <a:buChar char="—"/>
            </a:pPr>
            <a:r>
              <a:rPr lang="en-US" sz="2900" dirty="0"/>
              <a:t>I can’t stand this kid / the family</a:t>
            </a:r>
          </a:p>
          <a:p>
            <a:pPr lvl="2">
              <a:buFont typeface="Calibri" pitchFamily="34" charset="0"/>
              <a:buChar char="—"/>
            </a:pPr>
            <a:r>
              <a:rPr lang="en-US" sz="2900" dirty="0"/>
              <a:t>Having to cater to the needs of this Special Ed kid is inconvenient / a pain / a waste of time / too much work</a:t>
            </a:r>
          </a:p>
          <a:p>
            <a:endParaRPr lang="en-US" dirty="0"/>
          </a:p>
        </p:txBody>
      </p:sp>
      <p:sp>
        <p:nvSpPr>
          <p:cNvPr id="4" name="Slide Number Placeholder 3">
            <a:extLst>
              <a:ext uri="{FF2B5EF4-FFF2-40B4-BE49-F238E27FC236}">
                <a16:creationId xmlns:a16="http://schemas.microsoft.com/office/drawing/2014/main" id="{DC94890A-C411-A83A-CEA5-C844D8A26DBC}"/>
              </a:ext>
            </a:extLst>
          </p:cNvPr>
          <p:cNvSpPr>
            <a:spLocks noGrp="1"/>
          </p:cNvSpPr>
          <p:nvPr>
            <p:ph type="sldNum" sz="quarter" idx="12"/>
          </p:nvPr>
        </p:nvSpPr>
        <p:spPr/>
        <p:txBody>
          <a:bodyPr/>
          <a:lstStyle/>
          <a:p>
            <a:fld id="{A4DAD72E-708B-4714-9EC5-9209231AF236}" type="slidenum">
              <a:rPr lang="en-US" smtClean="0"/>
              <a:pPr/>
              <a:t>115</a:t>
            </a:fld>
            <a:endParaRPr lang="en-US" dirty="0"/>
          </a:p>
        </p:txBody>
      </p:sp>
    </p:spTree>
    <p:extLst>
      <p:ext uri="{BB962C8B-B14F-4D97-AF65-F5344CB8AC3E}">
        <p14:creationId xmlns:p14="http://schemas.microsoft.com/office/powerpoint/2010/main" val="41217829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532B-9551-B26A-3D28-AAA7EAF2800B}"/>
              </a:ext>
            </a:extLst>
          </p:cNvPr>
          <p:cNvSpPr>
            <a:spLocks noGrp="1"/>
          </p:cNvSpPr>
          <p:nvPr>
            <p:ph type="title"/>
          </p:nvPr>
        </p:nvSpPr>
        <p:spPr/>
        <p:txBody>
          <a:bodyPr/>
          <a:lstStyle/>
          <a:p>
            <a:r>
              <a:rPr lang="en-US" dirty="0"/>
              <a:t>Write It Down Responsibly!</a:t>
            </a:r>
          </a:p>
        </p:txBody>
      </p:sp>
      <p:sp>
        <p:nvSpPr>
          <p:cNvPr id="3" name="Content Placeholder 2">
            <a:extLst>
              <a:ext uri="{FF2B5EF4-FFF2-40B4-BE49-F238E27FC236}">
                <a16:creationId xmlns:a16="http://schemas.microsoft.com/office/drawing/2014/main" id="{4EE79896-FF01-4231-83E8-8D9B41C24C22}"/>
              </a:ext>
            </a:extLst>
          </p:cNvPr>
          <p:cNvSpPr>
            <a:spLocks noGrp="1"/>
          </p:cNvSpPr>
          <p:nvPr>
            <p:ph idx="1"/>
          </p:nvPr>
        </p:nvSpPr>
        <p:spPr/>
        <p:txBody>
          <a:bodyPr>
            <a:normAutofit/>
          </a:bodyPr>
          <a:lstStyle/>
          <a:p>
            <a:r>
              <a:rPr lang="en-US" dirty="0"/>
              <a:t>Remember may be creating student records and/or public records and/or discoverable materials even when using personal device </a:t>
            </a:r>
          </a:p>
          <a:p>
            <a:r>
              <a:rPr lang="en-US" dirty="0"/>
              <a:t>If you acted responsibly, but it’s not in writing, it didn’t happen (or so someone may argue)</a:t>
            </a:r>
          </a:p>
          <a:p>
            <a:r>
              <a:rPr lang="en-US" dirty="0"/>
              <a:t>Have evidence of training provided and who participated</a:t>
            </a:r>
          </a:p>
          <a:p>
            <a:r>
              <a:rPr lang="en-US" dirty="0"/>
              <a:t>Have documentation of meetings with students, parents, staff, officials, etc. to address issues of concern</a:t>
            </a:r>
          </a:p>
          <a:p>
            <a:r>
              <a:rPr lang="en-US" dirty="0"/>
              <a:t>Document all referrals made to others to address student needs</a:t>
            </a:r>
          </a:p>
        </p:txBody>
      </p:sp>
      <p:sp>
        <p:nvSpPr>
          <p:cNvPr id="4" name="Slide Number Placeholder 3">
            <a:extLst>
              <a:ext uri="{FF2B5EF4-FFF2-40B4-BE49-F238E27FC236}">
                <a16:creationId xmlns:a16="http://schemas.microsoft.com/office/drawing/2014/main" id="{AB81076C-BE58-7D3A-7538-E1F76BF496E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116</a:t>
            </a:fld>
            <a:endParaRPr lang="en-US" dirty="0">
              <a:solidFill>
                <a:prstClr val="black">
                  <a:tint val="75000"/>
                </a:prstClr>
              </a:solidFill>
            </a:endParaRPr>
          </a:p>
        </p:txBody>
      </p:sp>
    </p:spTree>
    <p:extLst>
      <p:ext uri="{BB962C8B-B14F-4D97-AF65-F5344CB8AC3E}">
        <p14:creationId xmlns:p14="http://schemas.microsoft.com/office/powerpoint/2010/main" val="30040531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DDD4-9C00-552D-C00A-12D3001D5F55}"/>
              </a:ext>
            </a:extLst>
          </p:cNvPr>
          <p:cNvSpPr>
            <a:spLocks noGrp="1"/>
          </p:cNvSpPr>
          <p:nvPr>
            <p:ph type="title"/>
          </p:nvPr>
        </p:nvSpPr>
        <p:spPr/>
        <p:txBody>
          <a:bodyPr>
            <a:normAutofit/>
          </a:bodyPr>
          <a:lstStyle/>
          <a:p>
            <a:r>
              <a:rPr lang="en-US" dirty="0"/>
              <a:t>Putting Yourself in the Best Position</a:t>
            </a:r>
          </a:p>
        </p:txBody>
      </p:sp>
      <p:sp>
        <p:nvSpPr>
          <p:cNvPr id="3" name="Content Placeholder 2">
            <a:extLst>
              <a:ext uri="{FF2B5EF4-FFF2-40B4-BE49-F238E27FC236}">
                <a16:creationId xmlns:a16="http://schemas.microsoft.com/office/drawing/2014/main" id="{EF5BF553-B9F7-B764-1EAB-605B02DF851A}"/>
              </a:ext>
            </a:extLst>
          </p:cNvPr>
          <p:cNvSpPr>
            <a:spLocks noGrp="1"/>
          </p:cNvSpPr>
          <p:nvPr>
            <p:ph idx="1"/>
          </p:nvPr>
        </p:nvSpPr>
        <p:spPr/>
        <p:txBody>
          <a:bodyPr>
            <a:normAutofit/>
          </a:bodyPr>
          <a:lstStyle/>
          <a:p>
            <a:r>
              <a:rPr lang="en-US" dirty="0"/>
              <a:t>Understanding the Stakes</a:t>
            </a:r>
          </a:p>
          <a:p>
            <a:r>
              <a:rPr lang="en-US" dirty="0"/>
              <a:t>Assessing and Addressing School Climate</a:t>
            </a:r>
          </a:p>
          <a:p>
            <a:r>
              <a:rPr lang="en-US" dirty="0"/>
              <a:t>Legally Required Policies</a:t>
            </a:r>
          </a:p>
          <a:p>
            <a:r>
              <a:rPr lang="en-US" dirty="0"/>
              <a:t>Proper Vetting</a:t>
            </a:r>
          </a:p>
          <a:p>
            <a:r>
              <a:rPr lang="en-US" dirty="0"/>
              <a:t>Comprehensive/Ongoing Professional Learning</a:t>
            </a:r>
          </a:p>
          <a:p>
            <a:r>
              <a:rPr lang="en-US" dirty="0"/>
              <a:t>Sound Protocols and Practices</a:t>
            </a:r>
          </a:p>
          <a:p>
            <a:r>
              <a:rPr lang="en-US" dirty="0"/>
              <a:t>Trust but Verify!</a:t>
            </a:r>
          </a:p>
        </p:txBody>
      </p:sp>
      <p:sp>
        <p:nvSpPr>
          <p:cNvPr id="4" name="Slide Number Placeholder 3">
            <a:extLst>
              <a:ext uri="{FF2B5EF4-FFF2-40B4-BE49-F238E27FC236}">
                <a16:creationId xmlns:a16="http://schemas.microsoft.com/office/drawing/2014/main" id="{40CF771C-27FD-08E8-7D97-D2D59ED360A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117</a:t>
            </a:fld>
            <a:endParaRPr lang="en-US" dirty="0">
              <a:solidFill>
                <a:prstClr val="black">
                  <a:tint val="75000"/>
                </a:prstClr>
              </a:solidFill>
            </a:endParaRPr>
          </a:p>
        </p:txBody>
      </p:sp>
    </p:spTree>
    <p:extLst>
      <p:ext uri="{BB962C8B-B14F-4D97-AF65-F5344CB8AC3E}">
        <p14:creationId xmlns:p14="http://schemas.microsoft.com/office/powerpoint/2010/main" val="34780797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r>
              <a:rPr lang="en-US" dirty="0"/>
              <a:t>or </a:t>
            </a:r>
            <a:r>
              <a:rPr lang="en-US" dirty="0">
                <a:hlinkClick r:id="rId5"/>
              </a:rPr>
              <a:t>sjacques@njpsa.org</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118</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7921" y="354756"/>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defTabSz="457200" eaLnBrk="0" fontAlgn="base" hangingPunct="0">
              <a:spcBef>
                <a:spcPct val="0"/>
              </a:spcBef>
              <a:spcAft>
                <a:spcPct val="0"/>
              </a:spcAft>
              <a:defRPr/>
            </a:pPr>
            <a:fld id="{E26E0598-41B6-4983-81FA-25A5B912657C}" type="slidenum">
              <a:rPr lang="en-US" sz="1000">
                <a:solidFill>
                  <a:prstClr val="black">
                    <a:tint val="75000"/>
                  </a:prstClr>
                </a:solidFill>
                <a:latin typeface="Calibri"/>
              </a:rPr>
              <a:pPr defTabSz="457200" eaLnBrk="0" fontAlgn="base" hangingPunct="0">
                <a:spcBef>
                  <a:spcPct val="0"/>
                </a:spcBef>
                <a:spcAft>
                  <a:spcPct val="0"/>
                </a:spcAft>
                <a:defRPr/>
              </a:pPr>
              <a:t>119</a:t>
            </a:fld>
            <a:endParaRPr lang="en-US" sz="1000" dirty="0">
              <a:solidFill>
                <a:prstClr val="black">
                  <a:tint val="75000"/>
                </a:prstClr>
              </a:solidFill>
              <a:latin typeface="Calibri"/>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0"/>
            <a:ext cx="8686800" cy="6515100"/>
          </a:xfrm>
          <a:prstGeom prst="rect">
            <a:avLst/>
          </a:prstGeom>
        </p:spPr>
      </p:pic>
    </p:spTree>
    <p:extLst>
      <p:ext uri="{BB962C8B-B14F-4D97-AF65-F5344CB8AC3E}">
        <p14:creationId xmlns:p14="http://schemas.microsoft.com/office/powerpoint/2010/main" val="48692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Presentation Materials</a:t>
            </a:r>
          </a:p>
        </p:txBody>
      </p:sp>
      <p:sp>
        <p:nvSpPr>
          <p:cNvPr id="3" name="Content Placeholder 2"/>
          <p:cNvSpPr>
            <a:spLocks noGrp="1"/>
          </p:cNvSpPr>
          <p:nvPr>
            <p:ph idx="1"/>
          </p:nvPr>
        </p:nvSpPr>
        <p:spPr/>
        <p:txBody>
          <a:bodyPr>
            <a:noAutofit/>
          </a:bodyPr>
          <a:lstStyle/>
          <a:p>
            <a:pPr algn="ctr">
              <a:buNone/>
            </a:pPr>
            <a:r>
              <a:rPr lang="en-US" sz="2400" dirty="0"/>
              <a:t>Today’s document(s) can be accessed at </a:t>
            </a:r>
          </a:p>
          <a:p>
            <a:pPr algn="ctr">
              <a:buNone/>
            </a:pPr>
            <a:endParaRPr lang="en-US" sz="1200" i="1" dirty="0"/>
          </a:p>
          <a:p>
            <a:pPr algn="ctr">
              <a:buNone/>
            </a:pPr>
            <a:r>
              <a:rPr lang="en-US" sz="2400" b="1" dirty="0">
                <a:hlinkClick r:id="rId3"/>
              </a:rPr>
              <a:t>https://tinyurl.com/LO-ERICWest-250509</a:t>
            </a:r>
            <a:endParaRPr lang="en-US" sz="2400" b="1" dirty="0"/>
          </a:p>
          <a:p>
            <a:pPr algn="ctr">
              <a:buNone/>
            </a:pPr>
            <a:endParaRPr lang="en-US" sz="2400" b="1" dirty="0"/>
          </a:p>
          <a:p>
            <a:pPr algn="ctr">
              <a:buNone/>
            </a:pPr>
            <a:endParaRPr lang="en-US" sz="2400" b="1" dirty="0"/>
          </a:p>
          <a:p>
            <a:pPr algn="ctr">
              <a:buNone/>
            </a:pPr>
            <a:endParaRPr lang="en-US" sz="2000" i="1" dirty="0"/>
          </a:p>
          <a:p>
            <a:pPr algn="ctr">
              <a:buNone/>
            </a:pPr>
            <a:endParaRPr lang="en-US" sz="2000" i="1" dirty="0"/>
          </a:p>
          <a:p>
            <a:pPr algn="ctr">
              <a:buNone/>
            </a:pPr>
            <a:endParaRPr lang="en-US" sz="2400" dirty="0"/>
          </a:p>
          <a:p>
            <a:pPr algn="ctr">
              <a:buNone/>
            </a:pPr>
            <a:endParaRPr lang="en-US" sz="2400" dirty="0"/>
          </a:p>
          <a:p>
            <a:pPr algn="ctr">
              <a:buNone/>
            </a:pPr>
            <a:r>
              <a:rPr lang="en-US" sz="2400" dirty="0"/>
              <a:t>This folder can be accessed for </a:t>
            </a:r>
            <a:r>
              <a:rPr lang="en-US" sz="2400" b="1" u="sng" dirty="0">
                <a:solidFill>
                  <a:srgbClr val="FF0000"/>
                </a:solidFill>
              </a:rPr>
              <a:t>30 days</a:t>
            </a:r>
            <a:r>
              <a:rPr lang="en-US" sz="2400" b="1" dirty="0">
                <a:solidFill>
                  <a:srgbClr val="FF0000"/>
                </a:solidFill>
              </a:rPr>
              <a:t> </a:t>
            </a:r>
            <a:r>
              <a:rPr lang="en-US" sz="2400" dirty="0"/>
              <a:t>from the session date.</a:t>
            </a:r>
            <a:endParaRPr lang="en-US" sz="2400" i="1" dirty="0"/>
          </a:p>
          <a:p>
            <a:pPr algn="ctr">
              <a:buNone/>
            </a:pPr>
            <a:r>
              <a:rPr lang="en-US" sz="2400" b="1" i="1" dirty="0"/>
              <a:t>Please download all files before the link expires.</a:t>
            </a:r>
          </a:p>
          <a:p>
            <a:pPr algn="ctr">
              <a:buNone/>
            </a:pPr>
            <a:endParaRPr lang="en-US" sz="2400" i="1" dirty="0"/>
          </a:p>
          <a:p>
            <a:pPr algn="ctr">
              <a:buNone/>
            </a:pPr>
            <a:endParaRPr lang="en-US" sz="2400" i="1" dirty="0"/>
          </a:p>
        </p:txBody>
      </p:sp>
      <p:sp>
        <p:nvSpPr>
          <p:cNvPr id="4" name="Slide Number Placeholder 3"/>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solidFill>
                  <a:prstClr val="black">
                    <a:tint val="75000"/>
                  </a:prstClr>
                </a:solidFill>
                <a:latin typeface="Calibri"/>
              </a:rPr>
              <a:pPr defTabSz="457189" eaLnBrk="0" fontAlgn="base" hangingPunct="0">
                <a:spcBef>
                  <a:spcPct val="0"/>
                </a:spcBef>
                <a:spcAft>
                  <a:spcPct val="0"/>
                </a:spcAft>
                <a:defRPr/>
              </a:pPr>
              <a:t>12</a:t>
            </a:fld>
            <a:endParaRPr lang="en-US" dirty="0">
              <a:solidFill>
                <a:prstClr val="black">
                  <a:tint val="75000"/>
                </a:prstClr>
              </a:solidFill>
              <a:latin typeface="Calibri"/>
            </a:endParaRPr>
          </a:p>
        </p:txBody>
      </p:sp>
      <p:pic>
        <p:nvPicPr>
          <p:cNvPr id="5" name="Picture 4">
            <a:hlinkClick r:id="rId3"/>
            <a:extLst>
              <a:ext uri="{FF2B5EF4-FFF2-40B4-BE49-F238E27FC236}">
                <a16:creationId xmlns:a16="http://schemas.microsoft.com/office/drawing/2014/main" id="{CDFBD5D7-1682-66B2-6B96-7AC0372DCE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25192" y="3429000"/>
            <a:ext cx="1828800" cy="1828800"/>
          </a:xfrm>
          <a:prstGeom prst="rect">
            <a:avLst/>
          </a:prstGeom>
        </p:spPr>
      </p:pic>
    </p:spTree>
    <p:extLst>
      <p:ext uri="{BB962C8B-B14F-4D97-AF65-F5344CB8AC3E}">
        <p14:creationId xmlns:p14="http://schemas.microsoft.com/office/powerpoint/2010/main" val="13040327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63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857250">
              <a:defRPr/>
            </a:pPr>
            <a:endParaRPr lang="en-US" sz="1688">
              <a:solidFill>
                <a:prstClr val="black"/>
              </a:solidFill>
              <a:latin typeface="Calibri"/>
            </a:endParaRPr>
          </a:p>
        </p:txBody>
      </p:sp>
      <p:sp>
        <p:nvSpPr>
          <p:cNvPr id="3" name="Freeform 3"/>
          <p:cNvSpPr/>
          <p:nvPr/>
        </p:nvSpPr>
        <p:spPr>
          <a:xfrm rot="-4837951">
            <a:off x="4756256" y="5426520"/>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857250">
              <a:defRPr/>
            </a:pPr>
            <a:endParaRPr lang="en-US" sz="1688">
              <a:solidFill>
                <a:prstClr val="black"/>
              </a:solidFill>
              <a:latin typeface="Calibri"/>
            </a:endParaRPr>
          </a:p>
        </p:txBody>
      </p:sp>
      <p:sp>
        <p:nvSpPr>
          <p:cNvPr id="4" name="Freeform 4"/>
          <p:cNvSpPr/>
          <p:nvPr/>
        </p:nvSpPr>
        <p:spPr>
          <a:xfrm rot="982490">
            <a:off x="1581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defTabSz="857250">
              <a:defRPr/>
            </a:pPr>
            <a:endParaRPr lang="en-US" sz="1688">
              <a:solidFill>
                <a:prstClr val="black"/>
              </a:solidFill>
              <a:latin typeface="Calibri"/>
            </a:endParaRPr>
          </a:p>
        </p:txBody>
      </p:sp>
      <p:grpSp>
        <p:nvGrpSpPr>
          <p:cNvPr id="5" name="Group 5"/>
          <p:cNvGrpSpPr/>
          <p:nvPr/>
        </p:nvGrpSpPr>
        <p:grpSpPr>
          <a:xfrm>
            <a:off x="5655396" y="2491219"/>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defTabSz="857250">
                <a:defRPr/>
              </a:pPr>
              <a:endParaRPr lang="en-US" sz="1688">
                <a:solidFill>
                  <a:prstClr val="black"/>
                </a:solidFill>
                <a:latin typeface="Calibri"/>
              </a:endParaRPr>
            </a:p>
          </p:txBody>
        </p:sp>
      </p:grpSp>
      <p:sp>
        <p:nvSpPr>
          <p:cNvPr id="7" name="TextBox 7"/>
          <p:cNvSpPr txBox="1"/>
          <p:nvPr/>
        </p:nvSpPr>
        <p:spPr>
          <a:xfrm>
            <a:off x="5998449" y="3067752"/>
            <a:ext cx="3793091" cy="1015086"/>
          </a:xfrm>
          <a:prstGeom prst="rect">
            <a:avLst/>
          </a:prstGeom>
        </p:spPr>
        <p:txBody>
          <a:bodyPr wrap="square" lIns="0" tIns="0" rIns="0" bIns="0" rtlCol="0" anchor="t">
            <a:spAutoFit/>
          </a:bodyPr>
          <a:lstStyle/>
          <a:p>
            <a:pPr algn="ctr" defTabSz="857250">
              <a:lnSpc>
                <a:spcPts val="1640"/>
              </a:lnSpc>
              <a:defRPr/>
            </a:pPr>
            <a:r>
              <a:rPr lang="en-US" sz="1200" dirty="0">
                <a:solidFill>
                  <a:prstClr val="white">
                    <a:lumMod val="50000"/>
                  </a:prstClr>
                </a:solidFill>
                <a:latin typeface="Open Sans" panose="020B0606030504020204" pitchFamily="34" charset="0"/>
              </a:rPr>
              <a:t>As the leading provider of school law training, the LEGAL ONE team of school law experts is pleased to offer the LEGAL ONE Podcast to help you understand complex legal issues through approximately 30-minute episodes</a:t>
            </a:r>
            <a:endParaRPr lang="en-US" sz="1171" i="1" dirty="0">
              <a:solidFill>
                <a:prstClr val="white">
                  <a:lumMod val="50000"/>
                </a:prstClr>
              </a:solidFill>
              <a:latin typeface="Gatwick"/>
            </a:endParaRPr>
          </a:p>
        </p:txBody>
      </p:sp>
      <p:sp>
        <p:nvSpPr>
          <p:cNvPr id="8" name="Freeform 8"/>
          <p:cNvSpPr/>
          <p:nvPr/>
        </p:nvSpPr>
        <p:spPr>
          <a:xfrm>
            <a:off x="3013955"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defTabSz="857250">
              <a:defRPr/>
            </a:pPr>
            <a:endParaRPr lang="en-US" sz="1688" dirty="0">
              <a:solidFill>
                <a:prstClr val="black"/>
              </a:solidFill>
              <a:latin typeface="Calibri"/>
            </a:endParaRPr>
          </a:p>
        </p:txBody>
      </p:sp>
      <p:sp>
        <p:nvSpPr>
          <p:cNvPr id="9" name="Freeform 9"/>
          <p:cNvSpPr/>
          <p:nvPr/>
        </p:nvSpPr>
        <p:spPr>
          <a:xfrm rot="982490">
            <a:off x="8799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defTabSz="857250">
              <a:defRPr/>
            </a:pPr>
            <a:endParaRPr lang="en-US" sz="1688">
              <a:solidFill>
                <a:prstClr val="black"/>
              </a:solidFill>
              <a:latin typeface="Calibri"/>
            </a:endParaRPr>
          </a:p>
        </p:txBody>
      </p:sp>
      <p:grpSp>
        <p:nvGrpSpPr>
          <p:cNvPr id="10" name="Group 10"/>
          <p:cNvGrpSpPr>
            <a:grpSpLocks noChangeAspect="1"/>
          </p:cNvGrpSpPr>
          <p:nvPr/>
        </p:nvGrpSpPr>
        <p:grpSpPr>
          <a:xfrm>
            <a:off x="3476288"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defTabSz="857250">
                <a:defRPr/>
              </a:pPr>
              <a:endParaRPr lang="en-US" sz="1688" dirty="0">
                <a:solidFill>
                  <a:prstClr val="black"/>
                </a:solidFill>
                <a:latin typeface="Calibri"/>
              </a:endParaRPr>
            </a:p>
          </p:txBody>
        </p:sp>
      </p:grpSp>
      <p:sp>
        <p:nvSpPr>
          <p:cNvPr id="12" name="Freeform 12">
            <a:hlinkClick r:id="rId11" tooltip="https://podcasts.captivate.fm/media/32ca0e63-552a-445e-b924-6f4fbbe48d0f/L1-Podcast-S7-Ep-3-converted.mp3"/>
          </p:cNvPr>
          <p:cNvSpPr/>
          <p:nvPr/>
        </p:nvSpPr>
        <p:spPr>
          <a:xfrm>
            <a:off x="4251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857250">
              <a:defRPr/>
            </a:pPr>
            <a:endParaRPr lang="en-US" sz="1688">
              <a:solidFill>
                <a:prstClr val="black"/>
              </a:solidFill>
              <a:latin typeface="Calibri"/>
            </a:endParaRPr>
          </a:p>
        </p:txBody>
      </p:sp>
      <p:sp>
        <p:nvSpPr>
          <p:cNvPr id="13" name="Freeform 13">
            <a:hlinkClick r:id="rId11"/>
          </p:cNvPr>
          <p:cNvSpPr/>
          <p:nvPr/>
        </p:nvSpPr>
        <p:spPr>
          <a:xfrm>
            <a:off x="152400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defTabSz="857250">
              <a:defRPr/>
            </a:pPr>
            <a:endParaRPr lang="en-US" sz="1688">
              <a:solidFill>
                <a:prstClr val="black"/>
              </a:solidFill>
              <a:latin typeface="Calibri"/>
            </a:endParaRPr>
          </a:p>
        </p:txBody>
      </p:sp>
      <p:sp>
        <p:nvSpPr>
          <p:cNvPr id="14" name="TextBox 14"/>
          <p:cNvSpPr txBox="1"/>
          <p:nvPr/>
        </p:nvSpPr>
        <p:spPr>
          <a:xfrm>
            <a:off x="3404879" y="4548506"/>
            <a:ext cx="2044790" cy="166199"/>
          </a:xfrm>
          <a:prstGeom prst="rect">
            <a:avLst/>
          </a:prstGeom>
        </p:spPr>
        <p:txBody>
          <a:bodyPr lIns="0" tIns="0" rIns="0" bIns="0" rtlCol="0" anchor="t">
            <a:spAutoFit/>
          </a:bodyPr>
          <a:lstStyle/>
          <a:p>
            <a:pPr algn="ctr" defTabSz="857250">
              <a:lnSpc>
                <a:spcPts val="1428"/>
              </a:lnSpc>
              <a:defRPr/>
            </a:pPr>
            <a:r>
              <a:rPr lang="en-US" sz="933" dirty="0">
                <a:solidFill>
                  <a:prstClr val="white">
                    <a:lumMod val="50000"/>
                  </a:prstClr>
                </a:solidFill>
                <a:latin typeface="Agrandir Bold"/>
              </a:rPr>
              <a:t>Available in Apple Podcasts and Spotify</a:t>
            </a:r>
          </a:p>
        </p:txBody>
      </p:sp>
      <p:sp>
        <p:nvSpPr>
          <p:cNvPr id="16" name="TextBox 16"/>
          <p:cNvSpPr txBox="1"/>
          <p:nvPr/>
        </p:nvSpPr>
        <p:spPr>
          <a:xfrm>
            <a:off x="5800375" y="2024157"/>
            <a:ext cx="4189241" cy="435568"/>
          </a:xfrm>
          <a:prstGeom prst="rect">
            <a:avLst/>
          </a:prstGeom>
        </p:spPr>
        <p:txBody>
          <a:bodyPr wrap="square" lIns="0" tIns="0" rIns="0" bIns="0" rtlCol="0" anchor="t">
            <a:spAutoFit/>
          </a:bodyPr>
          <a:lstStyle/>
          <a:p>
            <a:pPr algn="ctr" defTabSz="857250">
              <a:lnSpc>
                <a:spcPts val="3920"/>
              </a:lnSpc>
              <a:spcBef>
                <a:spcPct val="0"/>
              </a:spcBef>
              <a:defRPr/>
            </a:pPr>
            <a:r>
              <a:rPr lang="en-US" sz="1700" dirty="0">
                <a:solidFill>
                  <a:srgbClr val="BD7944"/>
                </a:solidFill>
                <a:latin typeface="Castellar" panose="020A0402060406010301" pitchFamily="18" charset="0"/>
              </a:rPr>
              <a:t>About the LEGAL ONE PODCAST</a:t>
            </a:r>
          </a:p>
        </p:txBody>
      </p:sp>
      <p:sp>
        <p:nvSpPr>
          <p:cNvPr id="17" name="TextBox 17"/>
          <p:cNvSpPr txBox="1"/>
          <p:nvPr/>
        </p:nvSpPr>
        <p:spPr>
          <a:xfrm>
            <a:off x="6498485" y="5290858"/>
            <a:ext cx="2793022" cy="269304"/>
          </a:xfrm>
          <a:prstGeom prst="rect">
            <a:avLst/>
          </a:prstGeom>
        </p:spPr>
        <p:txBody>
          <a:bodyPr lIns="0" tIns="0" rIns="0" bIns="0" rtlCol="0" anchor="t">
            <a:spAutoFit/>
          </a:bodyPr>
          <a:lstStyle/>
          <a:p>
            <a:pPr algn="ctr" defTabSz="857250">
              <a:lnSpc>
                <a:spcPts val="2064"/>
              </a:lnSpc>
              <a:spcBef>
                <a:spcPct val="0"/>
              </a:spcBef>
              <a:defRPr/>
            </a:pPr>
            <a:r>
              <a:rPr lang="en-US" b="1" dirty="0">
                <a:solidFill>
                  <a:srgbClr val="D87900"/>
                </a:solidFill>
                <a:latin typeface="Now Medium"/>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lang="en-US" b="1" dirty="0">
              <a:solidFill>
                <a:srgbClr val="D87900"/>
              </a:solidFill>
              <a:latin typeface="Now Medium"/>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0"/>
            <a:ext cx="9144000" cy="68580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13414" t="-1589" r="-2733" b="-1589"/>
            </a:stretch>
          </a:blipFill>
        </p:spPr>
        <p:txBody>
          <a:bodyPr/>
          <a:lstStyle/>
          <a:p>
            <a:pPr defTabSz="857250">
              <a:defRPr/>
            </a:pPr>
            <a:endParaRPr lang="en-US" sz="1688">
              <a:solidFill>
                <a:prstClr val="black"/>
              </a:solidFill>
              <a:latin typeface="Calibri"/>
            </a:endParaRPr>
          </a:p>
        </p:txBody>
      </p:sp>
      <p:sp>
        <p:nvSpPr>
          <p:cNvPr id="3" name="Freeform 3"/>
          <p:cNvSpPr/>
          <p:nvPr/>
        </p:nvSpPr>
        <p:spPr>
          <a:xfrm rot="-1267977">
            <a:off x="967477" y="3906560"/>
            <a:ext cx="7802108" cy="7324229"/>
          </a:xfrm>
          <a:custGeom>
            <a:avLst/>
            <a:gdLst/>
            <a:ahLst/>
            <a:cxnLst/>
            <a:rect l="l" t="t" r="r" b="b"/>
            <a:pathLst>
              <a:path w="8322248" h="7812511">
                <a:moveTo>
                  <a:pt x="0" y="0"/>
                </a:moveTo>
                <a:lnTo>
                  <a:pt x="8322248" y="0"/>
                </a:lnTo>
                <a:lnTo>
                  <a:pt x="8322248" y="7812510"/>
                </a:lnTo>
                <a:lnTo>
                  <a:pt x="0" y="78125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857250">
              <a:defRPr/>
            </a:pPr>
            <a:endParaRPr lang="en-US" sz="1688">
              <a:solidFill>
                <a:prstClr val="black"/>
              </a:solidFill>
              <a:latin typeface="Calibri"/>
            </a:endParaRPr>
          </a:p>
        </p:txBody>
      </p:sp>
      <p:sp>
        <p:nvSpPr>
          <p:cNvPr id="4" name="Freeform 4"/>
          <p:cNvSpPr/>
          <p:nvPr/>
        </p:nvSpPr>
        <p:spPr>
          <a:xfrm rot="-1928423">
            <a:off x="7336116" y="-3333812"/>
            <a:ext cx="6161420" cy="5784033"/>
          </a:xfrm>
          <a:custGeom>
            <a:avLst/>
            <a:gdLst/>
            <a:ahLst/>
            <a:cxnLst/>
            <a:rect l="l" t="t" r="r" b="b"/>
            <a:pathLst>
              <a:path w="6572181" h="6169635">
                <a:moveTo>
                  <a:pt x="0" y="0"/>
                </a:moveTo>
                <a:lnTo>
                  <a:pt x="6572181" y="0"/>
                </a:lnTo>
                <a:lnTo>
                  <a:pt x="6572181" y="6169635"/>
                </a:lnTo>
                <a:lnTo>
                  <a:pt x="0" y="61696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857250">
              <a:defRPr/>
            </a:pPr>
            <a:endParaRPr lang="en-US" sz="1688">
              <a:solidFill>
                <a:prstClr val="black"/>
              </a:solidFill>
              <a:latin typeface="Calibri"/>
            </a:endParaRPr>
          </a:p>
        </p:txBody>
      </p:sp>
      <p:grpSp>
        <p:nvGrpSpPr>
          <p:cNvPr id="5" name="Group 5"/>
          <p:cNvGrpSpPr>
            <a:grpSpLocks noChangeAspect="1"/>
          </p:cNvGrpSpPr>
          <p:nvPr/>
        </p:nvGrpSpPr>
        <p:grpSpPr>
          <a:xfrm>
            <a:off x="6109103" y="2324955"/>
            <a:ext cx="4399538" cy="4399538"/>
            <a:chOff x="0" y="0"/>
            <a:chExt cx="6350000" cy="6350000"/>
          </a:xfrm>
        </p:grpSpPr>
        <p:sp>
          <p:nvSpPr>
            <p:cNvPr id="6" name="Freeform 6"/>
            <p:cNvSpPr/>
            <p:nvPr/>
          </p:nvSpPr>
          <p:spPr>
            <a:xfrm>
              <a:off x="0" y="0"/>
              <a:ext cx="6350000" cy="6350000"/>
            </a:xfrm>
            <a:custGeom>
              <a:avLst/>
              <a:gdLst/>
              <a:ahLst/>
              <a:cxnLst/>
              <a:rect l="l" t="t" r="r" b="b"/>
              <a:pathLst>
                <a:path w="6350000" h="6350000">
                  <a:moveTo>
                    <a:pt x="0" y="3175000"/>
                  </a:moveTo>
                  <a:cubicBezTo>
                    <a:pt x="0" y="4928870"/>
                    <a:pt x="1421130" y="6350000"/>
                    <a:pt x="3175000" y="6350000"/>
                  </a:cubicBezTo>
                  <a:lnTo>
                    <a:pt x="6350000" y="6350000"/>
                  </a:lnTo>
                  <a:lnTo>
                    <a:pt x="6350000" y="3175000"/>
                  </a:lnTo>
                  <a:cubicBezTo>
                    <a:pt x="6350000" y="1421130"/>
                    <a:pt x="4928870" y="0"/>
                    <a:pt x="3175000" y="0"/>
                  </a:cubicBezTo>
                  <a:cubicBezTo>
                    <a:pt x="1421130" y="0"/>
                    <a:pt x="0" y="1421130"/>
                    <a:pt x="0" y="3175000"/>
                  </a:cubicBezTo>
                  <a:close/>
                </a:path>
              </a:pathLst>
            </a:custGeom>
            <a:solidFill>
              <a:srgbClr val="FFFFFF"/>
            </a:solidFill>
          </p:spPr>
          <p:txBody>
            <a:bodyPr/>
            <a:lstStyle/>
            <a:p>
              <a:pPr defTabSz="857250">
                <a:defRPr/>
              </a:pPr>
              <a:endParaRPr lang="en-US" sz="1688">
                <a:solidFill>
                  <a:prstClr val="black"/>
                </a:solidFill>
                <a:latin typeface="Calibri"/>
              </a:endParaRPr>
            </a:p>
          </p:txBody>
        </p:sp>
        <p:sp>
          <p:nvSpPr>
            <p:cNvPr id="7" name="Freeform 7"/>
            <p:cNvSpPr/>
            <p:nvPr/>
          </p:nvSpPr>
          <p:spPr>
            <a:xfrm>
              <a:off x="391160" y="364490"/>
              <a:ext cx="5619750" cy="5621020"/>
            </a:xfrm>
            <a:custGeom>
              <a:avLst/>
              <a:gdLst/>
              <a:ahLst/>
              <a:cxnLst/>
              <a:rect l="l" t="t" r="r" b="b"/>
              <a:pathLst>
                <a:path w="5619750" h="5621020">
                  <a:moveTo>
                    <a:pt x="2810510" y="0"/>
                  </a:moveTo>
                  <a:cubicBezTo>
                    <a:pt x="4362450" y="0"/>
                    <a:pt x="5619750" y="1258570"/>
                    <a:pt x="5619750" y="2810510"/>
                  </a:cubicBezTo>
                  <a:cubicBezTo>
                    <a:pt x="5619750" y="4362450"/>
                    <a:pt x="4361180" y="5621020"/>
                    <a:pt x="2810510" y="5621020"/>
                  </a:cubicBezTo>
                  <a:cubicBezTo>
                    <a:pt x="1258570" y="5621020"/>
                    <a:pt x="0" y="4362450"/>
                    <a:pt x="0" y="2810510"/>
                  </a:cubicBezTo>
                  <a:cubicBezTo>
                    <a:pt x="1270" y="1258570"/>
                    <a:pt x="1258570" y="0"/>
                    <a:pt x="2810510" y="0"/>
                  </a:cubicBezTo>
                  <a:close/>
                </a:path>
              </a:pathLst>
            </a:custGeom>
            <a:blipFill>
              <a:blip r:embed="rId5"/>
              <a:stretch>
                <a:fillRect l="-11" r="-11"/>
              </a:stretch>
            </a:blipFill>
          </p:spPr>
          <p:txBody>
            <a:bodyPr/>
            <a:lstStyle/>
            <a:p>
              <a:pPr defTabSz="857250">
                <a:defRPr/>
              </a:pPr>
              <a:endParaRPr lang="en-US" sz="1688">
                <a:solidFill>
                  <a:prstClr val="black"/>
                </a:solidFill>
                <a:latin typeface="Calibri"/>
              </a:endParaRPr>
            </a:p>
          </p:txBody>
        </p:sp>
      </p:grpSp>
      <p:sp>
        <p:nvSpPr>
          <p:cNvPr id="8" name="Freeform 8"/>
          <p:cNvSpPr/>
          <p:nvPr/>
        </p:nvSpPr>
        <p:spPr>
          <a:xfrm>
            <a:off x="8633731" y="650731"/>
            <a:ext cx="1699937" cy="507036"/>
          </a:xfrm>
          <a:custGeom>
            <a:avLst/>
            <a:gdLst/>
            <a:ahLst/>
            <a:cxnLst/>
            <a:rect l="l" t="t" r="r" b="b"/>
            <a:pathLst>
              <a:path w="1813266" h="540838">
                <a:moveTo>
                  <a:pt x="0" y="0"/>
                </a:moveTo>
                <a:lnTo>
                  <a:pt x="1813266" y="0"/>
                </a:lnTo>
                <a:lnTo>
                  <a:pt x="1813266" y="540838"/>
                </a:lnTo>
                <a:lnTo>
                  <a:pt x="0" y="540838"/>
                </a:lnTo>
                <a:lnTo>
                  <a:pt x="0" y="0"/>
                </a:lnTo>
                <a:close/>
              </a:path>
            </a:pathLst>
          </a:custGeom>
          <a:blipFill>
            <a:blip r:embed="rId6"/>
            <a:stretch>
              <a:fillRect/>
            </a:stretch>
          </a:blipFill>
        </p:spPr>
        <p:txBody>
          <a:bodyPr/>
          <a:lstStyle/>
          <a:p>
            <a:pPr defTabSz="857250">
              <a:defRPr/>
            </a:pPr>
            <a:endParaRPr lang="en-US" sz="1688">
              <a:solidFill>
                <a:prstClr val="black"/>
              </a:solidFill>
              <a:latin typeface="Calibri"/>
            </a:endParaRPr>
          </a:p>
        </p:txBody>
      </p:sp>
      <p:sp>
        <p:nvSpPr>
          <p:cNvPr id="9" name="TextBox 9"/>
          <p:cNvSpPr txBox="1"/>
          <p:nvPr/>
        </p:nvSpPr>
        <p:spPr>
          <a:xfrm>
            <a:off x="2432385" y="882676"/>
            <a:ext cx="4510064" cy="684033"/>
          </a:xfrm>
          <a:prstGeom prst="rect">
            <a:avLst/>
          </a:prstGeom>
        </p:spPr>
        <p:txBody>
          <a:bodyPr lIns="0" tIns="0" rIns="0" bIns="0" rtlCol="0" anchor="t">
            <a:spAutoFit/>
          </a:bodyPr>
          <a:lstStyle/>
          <a:p>
            <a:pPr defTabSz="857250">
              <a:lnSpc>
                <a:spcPts val="4960"/>
              </a:lnSpc>
              <a:defRPr/>
            </a:pPr>
            <a:r>
              <a:rPr lang="en-US" sz="6000" b="1" spc="-223" dirty="0">
                <a:solidFill>
                  <a:srgbClr val="FFFFFF"/>
                </a:solidFill>
                <a:latin typeface="League Spartan"/>
              </a:rPr>
              <a:t>ONLINE</a:t>
            </a:r>
            <a:r>
              <a:rPr lang="en-US" sz="5451" spc="-223" dirty="0">
                <a:solidFill>
                  <a:srgbClr val="FFFFFF"/>
                </a:solidFill>
                <a:latin typeface="League Spartan"/>
              </a:rPr>
              <a:t> </a:t>
            </a:r>
          </a:p>
        </p:txBody>
      </p:sp>
      <p:sp>
        <p:nvSpPr>
          <p:cNvPr id="10" name="TextBox 10"/>
          <p:cNvSpPr txBox="1"/>
          <p:nvPr/>
        </p:nvSpPr>
        <p:spPr>
          <a:xfrm>
            <a:off x="2432385" y="1416773"/>
            <a:ext cx="4510064" cy="665439"/>
          </a:xfrm>
          <a:prstGeom prst="rect">
            <a:avLst/>
          </a:prstGeom>
        </p:spPr>
        <p:txBody>
          <a:bodyPr lIns="0" tIns="0" rIns="0" bIns="0" rtlCol="0" anchor="t">
            <a:spAutoFit/>
          </a:bodyPr>
          <a:lstStyle/>
          <a:p>
            <a:pPr defTabSz="857250">
              <a:lnSpc>
                <a:spcPts val="4960"/>
              </a:lnSpc>
              <a:defRPr/>
            </a:pPr>
            <a:r>
              <a:rPr lang="en-US" sz="5451" b="1" spc="-223" dirty="0">
                <a:solidFill>
                  <a:srgbClr val="FFFFFF"/>
                </a:solidFill>
                <a:latin typeface="League Spartan"/>
              </a:rPr>
              <a:t>COURSE</a:t>
            </a:r>
            <a:r>
              <a:rPr lang="en-US" sz="5451" spc="-223" dirty="0">
                <a:solidFill>
                  <a:srgbClr val="FFFFFF"/>
                </a:solidFill>
                <a:latin typeface="League Spartan"/>
              </a:rPr>
              <a:t>:</a:t>
            </a:r>
          </a:p>
        </p:txBody>
      </p:sp>
      <p:sp>
        <p:nvSpPr>
          <p:cNvPr id="11" name="TextBox 11"/>
          <p:cNvSpPr txBox="1"/>
          <p:nvPr/>
        </p:nvSpPr>
        <p:spPr>
          <a:xfrm>
            <a:off x="2432385" y="172000"/>
            <a:ext cx="2928934" cy="1038746"/>
          </a:xfrm>
          <a:prstGeom prst="rect">
            <a:avLst/>
          </a:prstGeom>
        </p:spPr>
        <p:txBody>
          <a:bodyPr lIns="0" tIns="0" rIns="0" bIns="0" rtlCol="0" anchor="t">
            <a:spAutoFit/>
          </a:bodyPr>
          <a:lstStyle/>
          <a:p>
            <a:pPr defTabSz="857250">
              <a:lnSpc>
                <a:spcPts val="7552"/>
              </a:lnSpc>
              <a:defRPr/>
            </a:pPr>
            <a:r>
              <a:rPr lang="en-US" sz="8000" dirty="0">
                <a:solidFill>
                  <a:srgbClr val="FF8520"/>
                </a:solidFill>
                <a:effectLst>
                  <a:outerShdw blurRad="50800" dist="38100" dir="5400000" algn="t" rotWithShape="0">
                    <a:prstClr val="black">
                      <a:alpha val="40000"/>
                    </a:prstClr>
                  </a:outerShdw>
                </a:effectLst>
                <a:latin typeface="Mistral" panose="03090702030407020403" pitchFamily="66" charset="0"/>
              </a:rPr>
              <a:t>Featured</a:t>
            </a:r>
          </a:p>
        </p:txBody>
      </p:sp>
      <p:sp>
        <p:nvSpPr>
          <p:cNvPr id="12" name="TextBox 12"/>
          <p:cNvSpPr txBox="1"/>
          <p:nvPr/>
        </p:nvSpPr>
        <p:spPr>
          <a:xfrm>
            <a:off x="2209019" y="2168094"/>
            <a:ext cx="3512262" cy="769441"/>
          </a:xfrm>
          <a:prstGeom prst="rect">
            <a:avLst/>
          </a:prstGeom>
        </p:spPr>
        <p:txBody>
          <a:bodyPr lIns="0" tIns="0" rIns="0" bIns="0" rtlCol="0" anchor="t">
            <a:spAutoFit/>
          </a:bodyPr>
          <a:lstStyle/>
          <a:p>
            <a:pPr defTabSz="857250">
              <a:lnSpc>
                <a:spcPts val="1970"/>
              </a:lnSpc>
              <a:defRPr/>
            </a:pPr>
            <a:r>
              <a:rPr lang="en-US" sz="1876" b="1" dirty="0">
                <a:solidFill>
                  <a:srgbClr val="FFFFFF"/>
                </a:solidFill>
                <a:latin typeface="Montserrat Bold"/>
              </a:rPr>
              <a:t>LEGAL ONE ANTI-BULLYING SPECIALIST (ABS) </a:t>
            </a:r>
            <a:r>
              <a:rPr lang="en-US" sz="1876" b="1" dirty="0">
                <a:solidFill>
                  <a:srgbClr val="FFFFFF"/>
                </a:solidFill>
                <a:latin typeface="Montserrat Bold" panose="020B0604020202020204" charset="0"/>
              </a:rPr>
              <a:t>ONLINE</a:t>
            </a:r>
            <a:r>
              <a:rPr lang="en-US" sz="1876" b="1" dirty="0">
                <a:solidFill>
                  <a:srgbClr val="FFFFFF"/>
                </a:solidFill>
                <a:latin typeface="Montserrat Bold"/>
              </a:rPr>
              <a:t> CERTIFICATE PROGRAM</a:t>
            </a:r>
          </a:p>
        </p:txBody>
      </p:sp>
      <p:sp>
        <p:nvSpPr>
          <p:cNvPr id="13" name="TextBox 13"/>
          <p:cNvSpPr txBox="1"/>
          <p:nvPr/>
        </p:nvSpPr>
        <p:spPr>
          <a:xfrm>
            <a:off x="2204584" y="3112985"/>
            <a:ext cx="3429005" cy="1551707"/>
          </a:xfrm>
          <a:prstGeom prst="rect">
            <a:avLst/>
          </a:prstGeom>
        </p:spPr>
        <p:txBody>
          <a:bodyPr lIns="0" tIns="0" rIns="0" bIns="0" rtlCol="0" anchor="t">
            <a:spAutoFit/>
          </a:bodyPr>
          <a:lstStyle/>
          <a:p>
            <a:pPr defTabSz="857250">
              <a:lnSpc>
                <a:spcPts val="1088"/>
              </a:lnSpc>
              <a:defRPr/>
            </a:pPr>
            <a:r>
              <a:rPr lang="en-US" sz="1036" b="1" dirty="0">
                <a:solidFill>
                  <a:srgbClr val="FF8520"/>
                </a:solidFill>
                <a:latin typeface="League Spartan"/>
              </a:rPr>
              <a:t>THE ABS ONLINE CERTIFICATE PROGRAM OFFERS 16 HOURS OF CONTINUING EDUCATION. THE PROGRAM CONSISTS OF AN INTRODUCTION COURSE, THREE PARTS (LISTED BELOW), AND A FINAL ASSESSMENT EXAM. ALL COMPONENTS AND ASSESSMENTS MUST BE SUCCESSFULLY COMPLETED IN ORDER TO EARN A PROGRAM CERTIFICATE.</a:t>
            </a:r>
          </a:p>
          <a:p>
            <a:pPr defTabSz="857250">
              <a:lnSpc>
                <a:spcPts val="1088"/>
              </a:lnSpc>
              <a:defRPr/>
            </a:pPr>
            <a:endParaRPr lang="en-US" sz="1036" b="1" dirty="0">
              <a:solidFill>
                <a:srgbClr val="FF8520"/>
              </a:solidFill>
              <a:latin typeface="League Spartan"/>
            </a:endParaRPr>
          </a:p>
          <a:p>
            <a:pPr marL="223856" lvl="1" indent="-111928" defTabSz="857250">
              <a:lnSpc>
                <a:spcPts val="1088"/>
              </a:lnSpc>
              <a:buFont typeface="Arial"/>
              <a:buChar char="•"/>
              <a:defRPr/>
            </a:pPr>
            <a:r>
              <a:rPr lang="en-US" sz="1036" b="1" dirty="0">
                <a:solidFill>
                  <a:srgbClr val="FF8520"/>
                </a:solidFill>
                <a:latin typeface="League Spartan"/>
              </a:rPr>
              <a:t>PART I - BULLYING LAW UPDATE AND THE ROLE OF THE ABS</a:t>
            </a:r>
          </a:p>
          <a:p>
            <a:pPr marL="223856" lvl="1" indent="-111928" algn="just" defTabSz="857250">
              <a:lnSpc>
                <a:spcPts val="1088"/>
              </a:lnSpc>
              <a:buFont typeface="Arial"/>
              <a:buChar char="•"/>
              <a:defRPr/>
            </a:pPr>
            <a:r>
              <a:rPr lang="en-US" sz="1036" b="1" dirty="0">
                <a:solidFill>
                  <a:srgbClr val="FF8520"/>
                </a:solidFill>
                <a:latin typeface="League Spartan"/>
              </a:rPr>
              <a:t>PART II - HOW TO INVESTIGATE HIB CLAIMS</a:t>
            </a:r>
          </a:p>
          <a:p>
            <a:pPr marL="223856" lvl="1" indent="-111928" defTabSz="857250">
              <a:lnSpc>
                <a:spcPts val="1088"/>
              </a:lnSpc>
              <a:buFont typeface="Arial"/>
              <a:buChar char="•"/>
              <a:defRPr/>
            </a:pPr>
            <a:r>
              <a:rPr lang="en-US" sz="1036" b="1" dirty="0">
                <a:solidFill>
                  <a:srgbClr val="FF8520"/>
                </a:solidFill>
                <a:latin typeface="League Spartan"/>
              </a:rPr>
              <a:t>PART III - BULLYING RESPONSE AND PREVENTION</a:t>
            </a:r>
          </a:p>
        </p:txBody>
      </p:sp>
      <p:sp>
        <p:nvSpPr>
          <p:cNvPr id="14" name="TextBox 14"/>
          <p:cNvSpPr txBox="1"/>
          <p:nvPr/>
        </p:nvSpPr>
        <p:spPr>
          <a:xfrm>
            <a:off x="2500683" y="5347924"/>
            <a:ext cx="2435083" cy="227113"/>
          </a:xfrm>
          <a:prstGeom prst="rect">
            <a:avLst/>
          </a:prstGeom>
        </p:spPr>
        <p:txBody>
          <a:bodyPr lIns="0" tIns="0" rIns="0" bIns="0" rtlCol="0" anchor="t">
            <a:spAutoFit/>
          </a:bodyPr>
          <a:lstStyle/>
          <a:p>
            <a:pPr defTabSz="857250">
              <a:lnSpc>
                <a:spcPts val="1747"/>
              </a:lnSpc>
              <a:defRPr/>
            </a:pPr>
            <a:r>
              <a:rPr lang="en-US" sz="1879" b="1" u="sng" spc="-53" dirty="0">
                <a:solidFill>
                  <a:srgbClr val="7030A0"/>
                </a:solidFill>
                <a:latin typeface="League Spartan Bold"/>
                <a:hlinkClick r:id="rId7" tooltip="https://welcome.njpsa.org/fea/s/store#/store/browse/detail/a154W00000MmLiUQAV">
                  <a:extLst>
                    <a:ext uri="{A12FA001-AC4F-418D-AE19-62706E023703}">
                      <ahyp:hlinkClr xmlns:ahyp="http://schemas.microsoft.com/office/drawing/2018/hyperlinkcolor" val="tx"/>
                    </a:ext>
                  </a:extLst>
                </a:hlinkClick>
              </a:rPr>
              <a:t>REGISTER HERE</a:t>
            </a:r>
          </a:p>
        </p:txBody>
      </p:sp>
      <p:sp>
        <p:nvSpPr>
          <p:cNvPr id="16" name="TextBox 42">
            <a:extLst>
              <a:ext uri="{FF2B5EF4-FFF2-40B4-BE49-F238E27FC236}">
                <a16:creationId xmlns:a16="http://schemas.microsoft.com/office/drawing/2014/main" id="{003080E8-1AD6-9E8E-C8B3-6A6FDF821F99}"/>
              </a:ext>
            </a:extLst>
          </p:cNvPr>
          <p:cNvSpPr txBox="1"/>
          <p:nvPr/>
        </p:nvSpPr>
        <p:spPr>
          <a:xfrm>
            <a:off x="2490271" y="5566316"/>
            <a:ext cx="3779433" cy="647100"/>
          </a:xfrm>
          <a:prstGeom prst="rect">
            <a:avLst/>
          </a:prstGeom>
        </p:spPr>
        <p:txBody>
          <a:bodyPr wrap="square" lIns="0" tIns="0" rIns="0" bIns="0" rtlCol="0" anchor="t">
            <a:spAutoFit/>
          </a:bodyPr>
          <a:lstStyle/>
          <a:p>
            <a:pPr defTabSz="857250">
              <a:lnSpc>
                <a:spcPts val="1802"/>
              </a:lnSpc>
              <a:spcBef>
                <a:spcPct val="0"/>
              </a:spcBef>
              <a:defRPr/>
            </a:pPr>
            <a:r>
              <a:rPr lang="en-US" sz="1500" dirty="0">
                <a:solidFill>
                  <a:srgbClr val="173B59"/>
                </a:solidFill>
                <a:latin typeface="Open Sauce"/>
              </a:rPr>
              <a:t>Fee: $500</a:t>
            </a:r>
          </a:p>
          <a:p>
            <a:pPr defTabSz="857250">
              <a:lnSpc>
                <a:spcPts val="1802"/>
              </a:lnSpc>
              <a:spcBef>
                <a:spcPct val="0"/>
              </a:spcBef>
              <a:defRPr/>
            </a:pPr>
            <a:endParaRPr lang="en-US" sz="500" dirty="0">
              <a:solidFill>
                <a:srgbClr val="173B59"/>
              </a:solidFill>
              <a:latin typeface="Open Sauce"/>
            </a:endParaRPr>
          </a:p>
          <a:p>
            <a:pPr defTabSz="857250">
              <a:lnSpc>
                <a:spcPts val="1400"/>
              </a:lnSpc>
              <a:spcBef>
                <a:spcPct val="0"/>
              </a:spcBef>
              <a:defRPr/>
            </a:pPr>
            <a:r>
              <a:rPr lang="en-US" sz="1500" b="1" dirty="0">
                <a:solidFill>
                  <a:srgbClr val="173B59"/>
                </a:solidFill>
                <a:latin typeface="Open Sauce"/>
              </a:rPr>
              <a:t>Questions? </a:t>
            </a:r>
            <a:r>
              <a:rPr lang="en-US" sz="1500" dirty="0">
                <a:solidFill>
                  <a:srgbClr val="173B59"/>
                </a:solidFill>
                <a:latin typeface="Open Sauce"/>
              </a:rPr>
              <a:t>Please contact </a:t>
            </a:r>
            <a:r>
              <a:rPr lang="en-US" sz="1500" dirty="0">
                <a:solidFill>
                  <a:srgbClr val="173B59"/>
                </a:solidFill>
                <a:latin typeface="Open Sauce"/>
                <a:hlinkClick r:id="rId8"/>
              </a:rPr>
              <a:t>legalone@njpsa.org</a:t>
            </a:r>
            <a:endParaRPr lang="en-US" sz="1500" dirty="0">
              <a:solidFill>
                <a:srgbClr val="173B59"/>
              </a:solidFill>
              <a:latin typeface="Open Sauce"/>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Certificate &amp; Evaluation</a:t>
            </a:r>
          </a:p>
        </p:txBody>
      </p:sp>
      <p:sp>
        <p:nvSpPr>
          <p:cNvPr id="11267" name="Content Placeholder 2"/>
          <p:cNvSpPr>
            <a:spLocks noGrp="1"/>
          </p:cNvSpPr>
          <p:nvPr>
            <p:ph idx="1"/>
          </p:nvPr>
        </p:nvSpPr>
        <p:spPr/>
        <p:txBody>
          <a:bodyPr>
            <a:normAutofit fontScale="92500" lnSpcReduction="20000"/>
          </a:bodyPr>
          <a:lstStyle/>
          <a:p>
            <a:pPr marL="0" indent="0" algn="ctr">
              <a:buNone/>
            </a:pPr>
            <a:r>
              <a:rPr lang="en-US" altLang="en-US" sz="2400" dirty="0"/>
              <a:t>Today’s professional development certificate is available to </a:t>
            </a:r>
          </a:p>
          <a:p>
            <a:pPr marL="0" indent="0" algn="ctr">
              <a:buNone/>
            </a:pPr>
            <a:r>
              <a:rPr lang="en-US" altLang="en-US" sz="2400" dirty="0"/>
              <a:t>save/download at the end of a </a:t>
            </a:r>
            <a:r>
              <a:rPr lang="en-US" altLang="en-US" sz="2400" b="1" i="1" u="sng" dirty="0"/>
              <a:t>brief</a:t>
            </a:r>
            <a:r>
              <a:rPr lang="en-US" altLang="en-US" sz="2400" dirty="0"/>
              <a:t> evaluation. </a:t>
            </a:r>
          </a:p>
          <a:p>
            <a:pPr marL="0" indent="0" algn="ctr">
              <a:buNone/>
            </a:pPr>
            <a:endParaRPr lang="en-US" altLang="en-US" sz="2400" dirty="0"/>
          </a:p>
          <a:p>
            <a:pPr marL="0" indent="0" algn="ctr">
              <a:buNone/>
            </a:pPr>
            <a:r>
              <a:rPr lang="en-US" altLang="en-US" sz="2400" b="1" dirty="0">
                <a:hlinkClick r:id="rId3"/>
              </a:rPr>
              <a:t>https://www.surveymonkey.com/r/LO-ERICWEST-250509</a:t>
            </a:r>
            <a:endParaRPr lang="en-US" altLang="en-US" sz="2400" b="1" dirty="0"/>
          </a:p>
          <a:p>
            <a:pPr marL="0" indent="0" algn="ctr">
              <a:buNone/>
            </a:pPr>
            <a:endParaRPr lang="en-US" altLang="en-US" sz="2400" dirty="0"/>
          </a:p>
          <a:p>
            <a:pPr marL="0" indent="0" algn="ctr">
              <a:buNone/>
            </a:pPr>
            <a:endParaRPr lang="en-US" altLang="en-US" sz="2400" dirty="0"/>
          </a:p>
          <a:p>
            <a:pPr marL="0" indent="0" algn="ctr">
              <a:buNone/>
            </a:pPr>
            <a:endParaRPr lang="en-US" altLang="en-US" sz="2400" dirty="0"/>
          </a:p>
          <a:p>
            <a:pPr marL="0" indent="0" algn="ctr">
              <a:buNone/>
            </a:pPr>
            <a:endParaRPr lang="en-US" altLang="en-US" sz="2400" dirty="0"/>
          </a:p>
          <a:p>
            <a:pPr marL="0" indent="0" algn="ctr">
              <a:buNone/>
            </a:pPr>
            <a:endParaRPr lang="en-US" altLang="en-US" sz="2400" dirty="0"/>
          </a:p>
          <a:p>
            <a:pPr marL="0" indent="0" algn="ctr">
              <a:buNone/>
            </a:pPr>
            <a:endParaRPr lang="en-US" altLang="en-US" dirty="0"/>
          </a:p>
          <a:p>
            <a:pPr marL="0" indent="0" algn="ctr">
              <a:buNone/>
            </a:pPr>
            <a:r>
              <a:rPr lang="en-US" altLang="en-US" b="1" i="1" dirty="0"/>
              <a:t>Please take a few minutes to let us know what you thought of the session!</a:t>
            </a:r>
          </a:p>
        </p:txBody>
      </p:sp>
      <p:sp>
        <p:nvSpPr>
          <p:cNvPr id="2" name="Slide Number Placeholder 1"/>
          <p:cNvSpPr>
            <a:spLocks noGrp="1"/>
          </p:cNvSpPr>
          <p:nvPr>
            <p:ph type="sldNum" sz="quarter" idx="12"/>
          </p:nvPr>
        </p:nvSpPr>
        <p:spPr/>
        <p:txBody>
          <a:bodyPr/>
          <a:lstStyle/>
          <a:p>
            <a:pPr defTabSz="457200" eaLnBrk="0" fontAlgn="base" hangingPunct="0">
              <a:spcBef>
                <a:spcPct val="0"/>
              </a:spcBef>
              <a:spcAft>
                <a:spcPct val="0"/>
              </a:spcAft>
              <a:defRPr/>
            </a:pPr>
            <a:fld id="{E443D2D3-79D4-425E-A51E-1C8F275C5E7B}" type="slidenum">
              <a:rPr lang="en-US" sz="1000">
                <a:solidFill>
                  <a:prstClr val="black">
                    <a:tint val="75000"/>
                  </a:prstClr>
                </a:solidFill>
                <a:latin typeface="Calibri"/>
              </a:rPr>
              <a:pPr defTabSz="457200" eaLnBrk="0" fontAlgn="base" hangingPunct="0">
                <a:spcBef>
                  <a:spcPct val="0"/>
                </a:spcBef>
                <a:spcAft>
                  <a:spcPct val="0"/>
                </a:spcAft>
                <a:defRPr/>
              </a:pPr>
              <a:t>122</a:t>
            </a:fld>
            <a:endParaRPr lang="en-US" sz="1000" dirty="0">
              <a:solidFill>
                <a:prstClr val="black">
                  <a:tint val="75000"/>
                </a:prstClr>
              </a:solidFill>
              <a:latin typeface="Calibri"/>
            </a:endParaRPr>
          </a:p>
        </p:txBody>
      </p:sp>
      <p:pic>
        <p:nvPicPr>
          <p:cNvPr id="4" name="Picture 3" descr="A qr code with black squares&#10;&#10;AI-generated content may be incorrect.">
            <a:hlinkClick r:id="rId3"/>
            <a:extLst>
              <a:ext uri="{FF2B5EF4-FFF2-40B4-BE49-F238E27FC236}">
                <a16:creationId xmlns:a16="http://schemas.microsoft.com/office/drawing/2014/main" id="{37A6703E-EDA5-F064-6DA9-19B410FD5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8557" y="3429000"/>
            <a:ext cx="1534886" cy="1534886"/>
          </a:xfrm>
          <a:prstGeom prst="rect">
            <a:avLst/>
          </a:prstGeom>
        </p:spPr>
      </p:pic>
    </p:spTree>
    <p:extLst>
      <p:ext uri="{BB962C8B-B14F-4D97-AF65-F5344CB8AC3E}">
        <p14:creationId xmlns:p14="http://schemas.microsoft.com/office/powerpoint/2010/main" val="14646794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9DA6E19-65CE-4565-A739-3B572D7FE5AB}"/>
              </a:ext>
            </a:extLst>
          </p:cNvPr>
          <p:cNvGrpSpPr/>
          <p:nvPr/>
        </p:nvGrpSpPr>
        <p:grpSpPr>
          <a:xfrm>
            <a:off x="-2" y="-7445831"/>
            <a:ext cx="13447522" cy="9892021"/>
            <a:chOff x="-1865119" y="-4514850"/>
            <a:chExt cx="13447522" cy="9892021"/>
          </a:xfrm>
        </p:grpSpPr>
        <p:sp>
          <p:nvSpPr>
            <p:cNvPr id="25" name="Rectangle 24">
              <a:extLst>
                <a:ext uri="{FF2B5EF4-FFF2-40B4-BE49-F238E27FC236}">
                  <a16:creationId xmlns:a16="http://schemas.microsoft.com/office/drawing/2014/main" id="{06E55E0E-9EE9-46E9-81B7-0879A3FD2AC3}"/>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4D4A3B4-6077-44BD-9358-AEA2C2690D27}"/>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7" name="Group 26">
            <a:extLst>
              <a:ext uri="{FF2B5EF4-FFF2-40B4-BE49-F238E27FC236}">
                <a16:creationId xmlns:a16="http://schemas.microsoft.com/office/drawing/2014/main" id="{C56DDC1A-FDE5-4478-AA09-52DCE462882A}"/>
              </a:ext>
            </a:extLst>
          </p:cNvPr>
          <p:cNvGrpSpPr/>
          <p:nvPr/>
        </p:nvGrpSpPr>
        <p:grpSpPr>
          <a:xfrm>
            <a:off x="-2" y="-7567793"/>
            <a:ext cx="12859634" cy="9594486"/>
            <a:chOff x="-115184" y="-3581400"/>
            <a:chExt cx="12859634" cy="9594486"/>
          </a:xfrm>
        </p:grpSpPr>
        <p:sp>
          <p:nvSpPr>
            <p:cNvPr id="28" name="Rectangle 27">
              <a:extLst>
                <a:ext uri="{FF2B5EF4-FFF2-40B4-BE49-F238E27FC236}">
                  <a16:creationId xmlns:a16="http://schemas.microsoft.com/office/drawing/2014/main" id="{5EB74ED7-676B-47DE-9098-A97503791215}"/>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2" name="Isosceles Triangle 31">
              <a:extLst>
                <a:ext uri="{FF2B5EF4-FFF2-40B4-BE49-F238E27FC236}">
                  <a16:creationId xmlns:a16="http://schemas.microsoft.com/office/drawing/2014/main" id="{CADE76F8-7406-46DB-9D38-E417BC835052}"/>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1" name="Group 10">
            <a:extLst>
              <a:ext uri="{FF2B5EF4-FFF2-40B4-BE49-F238E27FC236}">
                <a16:creationId xmlns:a16="http://schemas.microsoft.com/office/drawing/2014/main" id="{E47FD16E-03DA-4717-B980-32113374FB9D}"/>
              </a:ext>
            </a:extLst>
          </p:cNvPr>
          <p:cNvGrpSpPr/>
          <p:nvPr/>
        </p:nvGrpSpPr>
        <p:grpSpPr>
          <a:xfrm>
            <a:off x="0" y="-8211928"/>
            <a:ext cx="13447522" cy="9892021"/>
            <a:chOff x="-1865119" y="-4514850"/>
            <a:chExt cx="13447522" cy="9892021"/>
          </a:xfrm>
        </p:grpSpPr>
        <p:sp>
          <p:nvSpPr>
            <p:cNvPr id="29" name="Rectangle 28">
              <a:extLst>
                <a:ext uri="{FF2B5EF4-FFF2-40B4-BE49-F238E27FC236}">
                  <a16:creationId xmlns:a16="http://schemas.microsoft.com/office/drawing/2014/main" id="{8A076D6B-B36B-44B0-B9E4-4609911000D7}"/>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748D4D7B-971D-43E1-AC89-5DA0675B33C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7" name="Group 6">
            <a:extLst>
              <a:ext uri="{FF2B5EF4-FFF2-40B4-BE49-F238E27FC236}">
                <a16:creationId xmlns:a16="http://schemas.microsoft.com/office/drawing/2014/main" id="{DC0050A3-776C-4067-994A-8B3D650FA031}"/>
              </a:ext>
            </a:extLst>
          </p:cNvPr>
          <p:cNvGrpSpPr/>
          <p:nvPr/>
        </p:nvGrpSpPr>
        <p:grpSpPr>
          <a:xfrm>
            <a:off x="0" y="-8314840"/>
            <a:ext cx="12859634" cy="9594486"/>
            <a:chOff x="-115184" y="-3581400"/>
            <a:chExt cx="12859634" cy="9594486"/>
          </a:xfrm>
        </p:grpSpPr>
        <p:sp>
          <p:nvSpPr>
            <p:cNvPr id="16" name="Rectangle 15">
              <a:extLst>
                <a:ext uri="{FF2B5EF4-FFF2-40B4-BE49-F238E27FC236}">
                  <a16:creationId xmlns:a16="http://schemas.microsoft.com/office/drawing/2014/main" id="{670DE119-03F6-4697-B99C-8026AB88B6C9}"/>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4" name="Isosceles Triangle 33">
              <a:extLst>
                <a:ext uri="{FF2B5EF4-FFF2-40B4-BE49-F238E27FC236}">
                  <a16:creationId xmlns:a16="http://schemas.microsoft.com/office/drawing/2014/main" id="{BB638C44-4A5E-48AA-8619-BD5475DE30CE}"/>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6" name="TextBox 5">
            <a:extLst>
              <a:ext uri="{FF2B5EF4-FFF2-40B4-BE49-F238E27FC236}">
                <a16:creationId xmlns:a16="http://schemas.microsoft.com/office/drawing/2014/main" id="{3320A23E-1B7B-4E9D-9BF8-C34BE80C46DB}"/>
              </a:ext>
            </a:extLst>
          </p:cNvPr>
          <p:cNvSpPr txBox="1"/>
          <p:nvPr/>
        </p:nvSpPr>
        <p:spPr>
          <a:xfrm>
            <a:off x="3276965" y="3222123"/>
            <a:ext cx="8915035" cy="1446550"/>
          </a:xfrm>
          <a:prstGeom prst="rect">
            <a:avLst/>
          </a:prstGeom>
          <a:noFill/>
        </p:spPr>
        <p:txBody>
          <a:bodyPr wrap="square" rtlCol="0">
            <a:spAutoFit/>
          </a:bodyPr>
          <a:lstStyle/>
          <a:p>
            <a:pPr algn="ctr"/>
            <a:r>
              <a:rPr lang="en-US" sz="8800" b="1" dirty="0">
                <a:latin typeface="Calibri" panose="020F0502020204030204" pitchFamily="34" charset="0"/>
              </a:rPr>
              <a:t>THANK YOU!</a:t>
            </a:r>
          </a:p>
        </p:txBody>
      </p:sp>
      <p:pic>
        <p:nvPicPr>
          <p:cNvPr id="12" name="Picture 11">
            <a:extLst>
              <a:ext uri="{FF2B5EF4-FFF2-40B4-BE49-F238E27FC236}">
                <a16:creationId xmlns:a16="http://schemas.microsoft.com/office/drawing/2014/main" id="{C50561EF-C9D1-4871-A06E-4C41745E0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78" y="3222123"/>
            <a:ext cx="3414607" cy="1344709"/>
          </a:xfrm>
          <a:prstGeom prst="rect">
            <a:avLst/>
          </a:prstGeom>
        </p:spPr>
      </p:pic>
    </p:spTree>
    <p:extLst>
      <p:ext uri="{BB962C8B-B14F-4D97-AF65-F5344CB8AC3E}">
        <p14:creationId xmlns:p14="http://schemas.microsoft.com/office/powerpoint/2010/main" val="23286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9006-AB9D-0BA7-8236-CFA3A7420B1E}"/>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B477FAAC-B066-7595-4E98-AB5971A6037D}"/>
              </a:ext>
            </a:extLst>
          </p:cNvPr>
          <p:cNvSpPr>
            <a:spLocks noGrp="1"/>
          </p:cNvSpPr>
          <p:nvPr>
            <p:ph idx="1"/>
          </p:nvPr>
        </p:nvSpPr>
        <p:spPr/>
        <p:txBody>
          <a:bodyPr>
            <a:normAutofit/>
          </a:bodyPr>
          <a:lstStyle/>
          <a:p>
            <a:r>
              <a:rPr lang="en-US" dirty="0"/>
              <a:t>Impact of Shifting Federal Priorities</a:t>
            </a:r>
          </a:p>
          <a:p>
            <a:r>
              <a:rPr lang="en-US" dirty="0"/>
              <a:t>Behavior Issues Involved Students, Parents, Spectators, and Staff</a:t>
            </a:r>
          </a:p>
          <a:p>
            <a:r>
              <a:rPr lang="en-US" dirty="0"/>
              <a:t>Recruiting, Screening, and Training Athletics Staff and Volunteers</a:t>
            </a:r>
          </a:p>
          <a:p>
            <a:r>
              <a:rPr lang="en-US" dirty="0"/>
              <a:t>Student Athlete Physical and Mental Health</a:t>
            </a:r>
          </a:p>
          <a:p>
            <a:r>
              <a:rPr lang="en-US" dirty="0"/>
              <a:t>Athletics and School Finance</a:t>
            </a:r>
          </a:p>
          <a:p>
            <a:r>
              <a:rPr lang="en-US" dirty="0"/>
              <a:t>Threat Assessment and Athletics</a:t>
            </a:r>
          </a:p>
          <a:p>
            <a:r>
              <a:rPr lang="en-US" dirty="0"/>
              <a:t>Key Takeaways</a:t>
            </a:r>
          </a:p>
          <a:p>
            <a:endParaRPr lang="en-US" dirty="0"/>
          </a:p>
        </p:txBody>
      </p:sp>
      <p:sp>
        <p:nvSpPr>
          <p:cNvPr id="4" name="Slide Number Placeholder 3">
            <a:extLst>
              <a:ext uri="{FF2B5EF4-FFF2-40B4-BE49-F238E27FC236}">
                <a16:creationId xmlns:a16="http://schemas.microsoft.com/office/drawing/2014/main" id="{F9BD19AA-9FAB-C783-26AF-8A38B5E6D59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1876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AFE6-C106-A772-080D-9F75EAC885CB}"/>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27047BFA-B13F-929E-0F11-86209F50713B}"/>
              </a:ext>
            </a:extLst>
          </p:cNvPr>
          <p:cNvSpPr>
            <a:spLocks noGrp="1"/>
          </p:cNvSpPr>
          <p:nvPr>
            <p:ph idx="1"/>
          </p:nvPr>
        </p:nvSpPr>
        <p:spPr/>
        <p:txBody>
          <a:bodyPr>
            <a:normAutofit/>
          </a:bodyPr>
          <a:lstStyle/>
          <a:p>
            <a:r>
              <a:rPr lang="en-US" dirty="0"/>
              <a:t>Athletics is crucial protective factor for promoting student engagement, safety, sense of belonging</a:t>
            </a:r>
          </a:p>
          <a:p>
            <a:r>
              <a:rPr lang="en-US" dirty="0"/>
              <a:t>Failure to follow legal requirements and best practices can result in:</a:t>
            </a:r>
          </a:p>
          <a:p>
            <a:pPr lvl="1"/>
            <a:r>
              <a:rPr lang="en-US" dirty="0"/>
              <a:t>Devastating harm for students</a:t>
            </a:r>
          </a:p>
          <a:p>
            <a:pPr lvl="1"/>
            <a:r>
              <a:rPr lang="en-US" dirty="0"/>
              <a:t>Serious discipline and other repercussions for staff members</a:t>
            </a:r>
          </a:p>
          <a:p>
            <a:pPr lvl="1"/>
            <a:r>
              <a:rPr lang="en-US" dirty="0"/>
              <a:t>Significant liability for school districts</a:t>
            </a:r>
          </a:p>
        </p:txBody>
      </p:sp>
      <p:sp>
        <p:nvSpPr>
          <p:cNvPr id="4" name="Slide Number Placeholder 3">
            <a:extLst>
              <a:ext uri="{FF2B5EF4-FFF2-40B4-BE49-F238E27FC236}">
                <a16:creationId xmlns:a16="http://schemas.microsoft.com/office/drawing/2014/main" id="{43BC98D7-1498-9FC5-93C6-5685628DC00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134314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49CF-B2FC-EA55-90B2-B28069240AA1}"/>
              </a:ext>
            </a:extLst>
          </p:cNvPr>
          <p:cNvSpPr>
            <a:spLocks noGrp="1"/>
          </p:cNvSpPr>
          <p:nvPr>
            <p:ph type="title"/>
          </p:nvPr>
        </p:nvSpPr>
        <p:spPr/>
        <p:txBody>
          <a:bodyPr/>
          <a:lstStyle/>
          <a:p>
            <a:r>
              <a:rPr lang="en-US" dirty="0"/>
              <a:t>Impact of shifting federal priorities</a:t>
            </a:r>
          </a:p>
        </p:txBody>
      </p:sp>
    </p:spTree>
    <p:extLst>
      <p:ext uri="{BB962C8B-B14F-4D97-AF65-F5344CB8AC3E}">
        <p14:creationId xmlns:p14="http://schemas.microsoft.com/office/powerpoint/2010/main" val="293290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5069-9A12-4566-913C-04639658C100}"/>
              </a:ext>
            </a:extLst>
          </p:cNvPr>
          <p:cNvSpPr>
            <a:spLocks noGrp="1"/>
          </p:cNvSpPr>
          <p:nvPr>
            <p:ph type="title"/>
          </p:nvPr>
        </p:nvSpPr>
        <p:spPr/>
        <p:txBody>
          <a:bodyPr/>
          <a:lstStyle/>
          <a:p>
            <a:r>
              <a:rPr lang="en-US" dirty="0"/>
              <a:t>Shifting Federal Priorities</a:t>
            </a:r>
          </a:p>
        </p:txBody>
      </p:sp>
      <p:sp>
        <p:nvSpPr>
          <p:cNvPr id="3" name="Content Placeholder 2">
            <a:extLst>
              <a:ext uri="{FF2B5EF4-FFF2-40B4-BE49-F238E27FC236}">
                <a16:creationId xmlns:a16="http://schemas.microsoft.com/office/drawing/2014/main" id="{0E724F11-1B27-7D08-19E3-CD8A48424256}"/>
              </a:ext>
            </a:extLst>
          </p:cNvPr>
          <p:cNvSpPr>
            <a:spLocks noGrp="1"/>
          </p:cNvSpPr>
          <p:nvPr>
            <p:ph idx="1"/>
          </p:nvPr>
        </p:nvSpPr>
        <p:spPr/>
        <p:txBody>
          <a:bodyPr>
            <a:normAutofit fontScale="92500" lnSpcReduction="10000"/>
          </a:bodyPr>
          <a:lstStyle/>
          <a:p>
            <a:r>
              <a:rPr lang="en-US" dirty="0"/>
              <a:t>See Article, </a:t>
            </a:r>
            <a:r>
              <a:rPr lang="en-US" dirty="0">
                <a:hlinkClick r:id="rId2"/>
              </a:rPr>
              <a:t>Shifting Federal Priorities and the Impact on New Jersey School Law and Finance</a:t>
            </a:r>
            <a:endParaRPr lang="en-US" dirty="0"/>
          </a:p>
          <a:p>
            <a:r>
              <a:rPr lang="en-US" dirty="0"/>
              <a:t>Executive Order v. Regulation v. Statute v. Constitution</a:t>
            </a:r>
          </a:p>
          <a:p>
            <a:pPr lvl="1"/>
            <a:r>
              <a:rPr lang="en-US" dirty="0"/>
              <a:t>EO must be consistent with regs, statutes, constitutional rights</a:t>
            </a:r>
          </a:p>
          <a:p>
            <a:r>
              <a:rPr lang="en-US" dirty="0"/>
              <a:t>State Law v. Federal Law</a:t>
            </a:r>
          </a:p>
          <a:p>
            <a:pPr lvl="1"/>
            <a:r>
              <a:rPr lang="en-US" dirty="0"/>
              <a:t>Education is primarily a state responsibility, but potential impact on federal funding</a:t>
            </a:r>
          </a:p>
          <a:p>
            <a:r>
              <a:rPr lang="en-US" dirty="0"/>
              <a:t>Withholding of Funding</a:t>
            </a:r>
          </a:p>
          <a:p>
            <a:pPr lvl="1"/>
            <a:r>
              <a:rPr lang="en-US" dirty="0"/>
              <a:t>Cannot impound funds that have been approved</a:t>
            </a:r>
          </a:p>
          <a:p>
            <a:r>
              <a:rPr lang="en-US" dirty="0"/>
              <a:t>Case Law</a:t>
            </a:r>
          </a:p>
          <a:p>
            <a:pPr lvl="1"/>
            <a:r>
              <a:rPr lang="en-US" dirty="0"/>
              <a:t>Title IX decision</a:t>
            </a:r>
          </a:p>
          <a:p>
            <a:pPr lvl="1"/>
            <a:r>
              <a:rPr lang="en-US" dirty="0"/>
              <a:t>Pending litigation challenging EOs</a:t>
            </a:r>
          </a:p>
        </p:txBody>
      </p:sp>
      <p:sp>
        <p:nvSpPr>
          <p:cNvPr id="4" name="Slide Number Placeholder 3">
            <a:extLst>
              <a:ext uri="{FF2B5EF4-FFF2-40B4-BE49-F238E27FC236}">
                <a16:creationId xmlns:a16="http://schemas.microsoft.com/office/drawing/2014/main" id="{7EEDD55C-8C3F-F2BE-36D7-C4C9EC683B1B}"/>
              </a:ext>
            </a:extLst>
          </p:cNvPr>
          <p:cNvSpPr>
            <a:spLocks noGrp="1"/>
          </p:cNvSpPr>
          <p:nvPr>
            <p:ph type="sldNum" sz="quarter" idx="12"/>
          </p:nvPr>
        </p:nvSpPr>
        <p:spPr/>
        <p:txBody>
          <a:bodyPr/>
          <a:lstStyle/>
          <a:p>
            <a:fld id="{A4DAD72E-708B-4714-9EC5-9209231AF236}" type="slidenum">
              <a:rPr lang="en-US" smtClean="0"/>
              <a:pPr/>
              <a:t>16</a:t>
            </a:fld>
            <a:endParaRPr lang="en-US" dirty="0"/>
          </a:p>
        </p:txBody>
      </p:sp>
    </p:spTree>
    <p:extLst>
      <p:ext uri="{BB962C8B-B14F-4D97-AF65-F5344CB8AC3E}">
        <p14:creationId xmlns:p14="http://schemas.microsoft.com/office/powerpoint/2010/main" val="331329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36AC-3133-4EE8-F403-1096A6E444D5}"/>
              </a:ext>
            </a:extLst>
          </p:cNvPr>
          <p:cNvSpPr>
            <a:spLocks noGrp="1"/>
          </p:cNvSpPr>
          <p:nvPr>
            <p:ph type="title"/>
          </p:nvPr>
        </p:nvSpPr>
        <p:spPr/>
        <p:txBody>
          <a:bodyPr>
            <a:normAutofit/>
          </a:bodyPr>
          <a:lstStyle/>
          <a:p>
            <a:r>
              <a:rPr lang="en-US" dirty="0"/>
              <a:t>Dear Colleague Letter and Response</a:t>
            </a:r>
          </a:p>
        </p:txBody>
      </p:sp>
      <p:sp>
        <p:nvSpPr>
          <p:cNvPr id="3" name="Content Placeholder 2">
            <a:extLst>
              <a:ext uri="{FF2B5EF4-FFF2-40B4-BE49-F238E27FC236}">
                <a16:creationId xmlns:a16="http://schemas.microsoft.com/office/drawing/2014/main" id="{CFD4EF3B-F71C-95CD-F272-AA1E2147D04A}"/>
              </a:ext>
            </a:extLst>
          </p:cNvPr>
          <p:cNvSpPr>
            <a:spLocks noGrp="1"/>
          </p:cNvSpPr>
          <p:nvPr>
            <p:ph idx="1"/>
          </p:nvPr>
        </p:nvSpPr>
        <p:spPr/>
        <p:txBody>
          <a:bodyPr>
            <a:normAutofit/>
          </a:bodyPr>
          <a:lstStyle/>
          <a:p>
            <a:r>
              <a:rPr lang="en-US" dirty="0"/>
              <a:t>February 14 – USDE issues </a:t>
            </a:r>
            <a:r>
              <a:rPr lang="en-US" dirty="0">
                <a:hlinkClick r:id="rId2"/>
              </a:rPr>
              <a:t>Dear Colleague letter</a:t>
            </a:r>
            <a:r>
              <a:rPr lang="en-US" dirty="0"/>
              <a:t> directing K-12 and Higher Ed cease all DEI initiatives</a:t>
            </a:r>
          </a:p>
          <a:p>
            <a:r>
              <a:rPr lang="en-US" dirty="0"/>
              <a:t>February 28 – USDE provides </a:t>
            </a:r>
            <a:r>
              <a:rPr lang="en-US" dirty="0">
                <a:hlinkClick r:id="rId3"/>
              </a:rPr>
              <a:t>FAQs</a:t>
            </a:r>
            <a:r>
              <a:rPr lang="en-US" dirty="0"/>
              <a:t> to clarify and justify Feb 14 letter, purported legal authority</a:t>
            </a:r>
          </a:p>
          <a:p>
            <a:r>
              <a:rPr lang="en-US" dirty="0"/>
              <a:t>March 6 – NJ </a:t>
            </a:r>
            <a:r>
              <a:rPr lang="en-US" dirty="0">
                <a:hlinkClick r:id="rId4"/>
              </a:rPr>
              <a:t>joins with coalition of states</a:t>
            </a:r>
            <a:r>
              <a:rPr lang="en-US" dirty="0"/>
              <a:t> to provide response to USDE guidance</a:t>
            </a:r>
          </a:p>
          <a:p>
            <a:r>
              <a:rPr lang="en-US" dirty="0"/>
              <a:t>April 3 – US Dept of Ed DEI </a:t>
            </a:r>
            <a:r>
              <a:rPr lang="en-US" dirty="0">
                <a:hlinkClick r:id="rId5"/>
              </a:rPr>
              <a:t>memo</a:t>
            </a:r>
            <a:r>
              <a:rPr lang="en-US" dirty="0"/>
              <a:t>, funding threat</a:t>
            </a:r>
          </a:p>
          <a:p>
            <a:r>
              <a:rPr lang="en-US" dirty="0"/>
              <a:t>April 17 – NJ </a:t>
            </a:r>
            <a:r>
              <a:rPr lang="en-US" dirty="0">
                <a:hlinkClick r:id="rId6"/>
              </a:rPr>
              <a:t>Response</a:t>
            </a:r>
            <a:r>
              <a:rPr lang="en-US" dirty="0"/>
              <a:t> to DEI memo</a:t>
            </a:r>
          </a:p>
          <a:p>
            <a:r>
              <a:rPr lang="en-US" dirty="0"/>
              <a:t>April 25 – NJ joins 18 other states </a:t>
            </a:r>
            <a:r>
              <a:rPr lang="en-US" dirty="0">
                <a:hlinkClick r:id="rId7"/>
              </a:rPr>
              <a:t>suing over DEI directive</a:t>
            </a:r>
            <a:endParaRPr lang="en-US" dirty="0"/>
          </a:p>
        </p:txBody>
      </p:sp>
      <p:sp>
        <p:nvSpPr>
          <p:cNvPr id="4" name="Slide Number Placeholder 3">
            <a:extLst>
              <a:ext uri="{FF2B5EF4-FFF2-40B4-BE49-F238E27FC236}">
                <a16:creationId xmlns:a16="http://schemas.microsoft.com/office/drawing/2014/main" id="{2ABA7744-AB10-7345-5A4C-84A281701701}"/>
              </a:ext>
            </a:extLst>
          </p:cNvPr>
          <p:cNvSpPr>
            <a:spLocks noGrp="1"/>
          </p:cNvSpPr>
          <p:nvPr>
            <p:ph type="sldNum" sz="quarter" idx="12"/>
          </p:nvPr>
        </p:nvSpPr>
        <p:spPr/>
        <p:txBody>
          <a:bodyPr/>
          <a:lstStyle/>
          <a:p>
            <a:fld id="{A4DAD72E-708B-4714-9EC5-9209231AF236}" type="slidenum">
              <a:rPr lang="en-US" smtClean="0"/>
              <a:pPr/>
              <a:t>17</a:t>
            </a:fld>
            <a:endParaRPr lang="en-US" dirty="0"/>
          </a:p>
        </p:txBody>
      </p:sp>
    </p:spTree>
    <p:extLst>
      <p:ext uri="{BB962C8B-B14F-4D97-AF65-F5344CB8AC3E}">
        <p14:creationId xmlns:p14="http://schemas.microsoft.com/office/powerpoint/2010/main" val="46148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177C-3831-5C06-2612-3570DE951774}"/>
              </a:ext>
            </a:extLst>
          </p:cNvPr>
          <p:cNvSpPr>
            <a:spLocks noGrp="1"/>
          </p:cNvSpPr>
          <p:nvPr>
            <p:ph type="title"/>
          </p:nvPr>
        </p:nvSpPr>
        <p:spPr/>
        <p:txBody>
          <a:bodyPr/>
          <a:lstStyle/>
          <a:p>
            <a:r>
              <a:rPr lang="en-US" dirty="0"/>
              <a:t>Ongoing Obligations Related to DEI</a:t>
            </a:r>
          </a:p>
        </p:txBody>
      </p:sp>
      <p:sp>
        <p:nvSpPr>
          <p:cNvPr id="3" name="Content Placeholder 2">
            <a:extLst>
              <a:ext uri="{FF2B5EF4-FFF2-40B4-BE49-F238E27FC236}">
                <a16:creationId xmlns:a16="http://schemas.microsoft.com/office/drawing/2014/main" id="{EDE36499-F6B5-2C9E-6BDC-3D9FAA0F0F63}"/>
              </a:ext>
            </a:extLst>
          </p:cNvPr>
          <p:cNvSpPr>
            <a:spLocks noGrp="1"/>
          </p:cNvSpPr>
          <p:nvPr>
            <p:ph idx="1"/>
          </p:nvPr>
        </p:nvSpPr>
        <p:spPr>
          <a:xfrm>
            <a:off x="1981200" y="1219200"/>
            <a:ext cx="8229600" cy="5257800"/>
          </a:xfrm>
        </p:spPr>
        <p:txBody>
          <a:bodyPr>
            <a:normAutofit/>
          </a:bodyPr>
          <a:lstStyle/>
          <a:p>
            <a:r>
              <a:rPr lang="en-US" dirty="0"/>
              <a:t>Ensure non-discrimination based on protected characteristics and respond to alleged incidents</a:t>
            </a:r>
          </a:p>
          <a:p>
            <a:r>
              <a:rPr lang="en-US" dirty="0"/>
              <a:t>Address issues related to DEI in curriculum, K-12, per P.L. 2021, c. 32 and NJ Student Learning Standards</a:t>
            </a:r>
          </a:p>
          <a:p>
            <a:r>
              <a:rPr lang="en-US" dirty="0"/>
              <a:t>Ensure access to diverse and inclusive materials per the Freedom to Read Act (effective as of December 2025)</a:t>
            </a:r>
          </a:p>
          <a:p>
            <a:r>
              <a:rPr lang="en-US" dirty="0"/>
              <a:t>Identify and address district policies that involve disparate treatment or have a disparate impact on one or more protected classes (e.g., under-representation in gifted programs, over-representation in student discipline)</a:t>
            </a:r>
          </a:p>
        </p:txBody>
      </p:sp>
      <p:sp>
        <p:nvSpPr>
          <p:cNvPr id="4" name="Slide Number Placeholder 3">
            <a:extLst>
              <a:ext uri="{FF2B5EF4-FFF2-40B4-BE49-F238E27FC236}">
                <a16:creationId xmlns:a16="http://schemas.microsoft.com/office/drawing/2014/main" id="{1C968567-7FB1-ECF0-7AC3-AA1193501152}"/>
              </a:ext>
            </a:extLst>
          </p:cNvPr>
          <p:cNvSpPr>
            <a:spLocks noGrp="1"/>
          </p:cNvSpPr>
          <p:nvPr>
            <p:ph type="sldNum" sz="quarter" idx="12"/>
          </p:nvPr>
        </p:nvSpPr>
        <p:spPr/>
        <p:txBody>
          <a:bodyPr/>
          <a:lstStyle/>
          <a:p>
            <a:fld id="{A4DAD72E-708B-4714-9EC5-9209231AF236}" type="slidenum">
              <a:rPr lang="en-US" smtClean="0"/>
              <a:pPr/>
              <a:t>18</a:t>
            </a:fld>
            <a:endParaRPr lang="en-US" dirty="0"/>
          </a:p>
        </p:txBody>
      </p:sp>
    </p:spTree>
    <p:extLst>
      <p:ext uri="{BB962C8B-B14F-4D97-AF65-F5344CB8AC3E}">
        <p14:creationId xmlns:p14="http://schemas.microsoft.com/office/powerpoint/2010/main" val="104250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777DF-6082-C6D4-0409-A15BCA71A6DC}"/>
              </a:ext>
            </a:extLst>
          </p:cNvPr>
          <p:cNvSpPr>
            <a:spLocks noGrp="1"/>
          </p:cNvSpPr>
          <p:nvPr>
            <p:ph type="title"/>
          </p:nvPr>
        </p:nvSpPr>
        <p:spPr/>
        <p:txBody>
          <a:bodyPr/>
          <a:lstStyle/>
          <a:p>
            <a:r>
              <a:rPr lang="en-US" dirty="0"/>
              <a:t>Scope of Title IX</a:t>
            </a:r>
          </a:p>
        </p:txBody>
      </p:sp>
      <p:sp>
        <p:nvSpPr>
          <p:cNvPr id="3" name="Content Placeholder 2">
            <a:extLst>
              <a:ext uri="{FF2B5EF4-FFF2-40B4-BE49-F238E27FC236}">
                <a16:creationId xmlns:a16="http://schemas.microsoft.com/office/drawing/2014/main" id="{5ECB6EF5-BA03-6A36-8CEA-CDE91B013DB8}"/>
              </a:ext>
            </a:extLst>
          </p:cNvPr>
          <p:cNvSpPr>
            <a:spLocks noGrp="1"/>
          </p:cNvSpPr>
          <p:nvPr>
            <p:ph idx="1"/>
          </p:nvPr>
        </p:nvSpPr>
        <p:spPr>
          <a:xfrm>
            <a:off x="838200" y="1350085"/>
            <a:ext cx="10515600" cy="4826878"/>
          </a:xfrm>
        </p:spPr>
        <p:txBody>
          <a:bodyPr>
            <a:normAutofit fontScale="92500" lnSpcReduction="20000"/>
          </a:bodyPr>
          <a:lstStyle/>
          <a:p>
            <a:r>
              <a:rPr lang="en-US" dirty="0"/>
              <a:t>Covers all public schools and institutions of higher education</a:t>
            </a:r>
          </a:p>
          <a:p>
            <a:r>
              <a:rPr lang="en-US" dirty="0"/>
              <a:t>Addresses discrimination linked to gender</a:t>
            </a:r>
          </a:p>
          <a:p>
            <a:r>
              <a:rPr lang="en-US" dirty="0"/>
              <a:t>DOES NOT require precisely same dollars or same number of male and female students, but DOES require equitable opportunities, comparable quality of facilities </a:t>
            </a:r>
            <a:r>
              <a:rPr lang="en-US"/>
              <a:t>and equipment</a:t>
            </a:r>
            <a:endParaRPr lang="en-US" dirty="0"/>
          </a:p>
          <a:p>
            <a:r>
              <a:rPr lang="en-US" dirty="0"/>
              <a:t>Protections both students AND staff members</a:t>
            </a:r>
          </a:p>
          <a:p>
            <a:r>
              <a:rPr lang="en-US" dirty="0"/>
              <a:t>Protects against retaliation for reporting issues</a:t>
            </a:r>
          </a:p>
          <a:p>
            <a:pPr lvl="1"/>
            <a:r>
              <a:rPr lang="en-US" dirty="0"/>
              <a:t>e.g. </a:t>
            </a:r>
            <a:r>
              <a:rPr lang="en-US" u="sng" dirty="0"/>
              <a:t>Jackson v. Birmingham Public Schools</a:t>
            </a:r>
            <a:r>
              <a:rPr lang="en-US" dirty="0"/>
              <a:t>, 544 U.S. 167 (2005)</a:t>
            </a:r>
          </a:p>
          <a:p>
            <a:pPr lvl="1"/>
            <a:r>
              <a:rPr lang="en-US" dirty="0"/>
              <a:t>Coach could not be fired for complaining about inequitable treatment of girls basketball team</a:t>
            </a:r>
          </a:p>
          <a:p>
            <a:r>
              <a:rPr lang="en-US" dirty="0"/>
              <a:t>Overlaps with other laws, provides additional due process for parents</a:t>
            </a:r>
          </a:p>
          <a:p>
            <a:r>
              <a:rPr lang="en-US" dirty="0"/>
              <a:t>Reverted back to 2020 Regulations which does not extend Title IX protections to transgender athletes.  HOWEVER …</a:t>
            </a:r>
          </a:p>
        </p:txBody>
      </p:sp>
      <p:sp>
        <p:nvSpPr>
          <p:cNvPr id="4" name="Slide Number Placeholder 3">
            <a:extLst>
              <a:ext uri="{FF2B5EF4-FFF2-40B4-BE49-F238E27FC236}">
                <a16:creationId xmlns:a16="http://schemas.microsoft.com/office/drawing/2014/main" id="{E11E1B66-02B4-F721-E1AA-5F4F98AA584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90079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C2A1D61-9F1C-4BF8-9A70-99513F91746F}"/>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F7D811D3-3125-45B9-9E45-A992D4908632}"/>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15B95C84-8D17-44CF-9AA5-079338C9CE7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065DB55E-0D03-48DF-AFA6-EED728460113}"/>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7FB9BB01-473A-47DA-9F0F-02F53169C262}"/>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id="{3E31BD7C-BD17-45AA-9A0B-13B0B1C1893B}"/>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65E54B48-D4D9-427A-A1DC-48D95CE97F5F}"/>
              </a:ext>
            </a:extLst>
          </p:cNvPr>
          <p:cNvGrpSpPr/>
          <p:nvPr/>
        </p:nvGrpSpPr>
        <p:grpSpPr>
          <a:xfrm>
            <a:off x="-36162" y="-2763628"/>
            <a:ext cx="13447522" cy="9892021"/>
            <a:chOff x="-1865119" y="-4514850"/>
            <a:chExt cx="13447522" cy="9892021"/>
          </a:xfrm>
        </p:grpSpPr>
        <p:sp>
          <p:nvSpPr>
            <p:cNvPr id="32" name="Rectangle 31">
              <a:extLst>
                <a:ext uri="{FF2B5EF4-FFF2-40B4-BE49-F238E27FC236}">
                  <a16:creationId xmlns:a16="http://schemas.microsoft.com/office/drawing/2014/main" id="{1B6C4E0F-91F8-4EBD-A45A-CEF393CBBB2B}"/>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B5DABFD3-0D64-4A78-BB59-E0BB6BD0CD43}"/>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57141E45-1C06-42D5-A0BB-E5B99F74107D}"/>
              </a:ext>
            </a:extLst>
          </p:cNvPr>
          <p:cNvGrpSpPr/>
          <p:nvPr/>
        </p:nvGrpSpPr>
        <p:grpSpPr>
          <a:xfrm>
            <a:off x="-36162" y="-2866540"/>
            <a:ext cx="12859634" cy="9594486"/>
            <a:chOff x="-115184" y="-3581400"/>
            <a:chExt cx="12859634" cy="9594486"/>
          </a:xfrm>
        </p:grpSpPr>
        <p:sp>
          <p:nvSpPr>
            <p:cNvPr id="44" name="Rectangle 43">
              <a:extLst>
                <a:ext uri="{FF2B5EF4-FFF2-40B4-BE49-F238E27FC236}">
                  <a16:creationId xmlns:a16="http://schemas.microsoft.com/office/drawing/2014/main" id="{ED2B4FDD-393F-4115-BD8B-CBC4D265A0B7}"/>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0743B70A-189F-4E5D-B3E0-5F0FECB34590}"/>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0" name="Picture 39">
            <a:extLst>
              <a:ext uri="{FF2B5EF4-FFF2-40B4-BE49-F238E27FC236}">
                <a16:creationId xmlns:a16="http://schemas.microsoft.com/office/drawing/2014/main" id="{03F61C3B-967A-4E8D-9C3B-32C6CD473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68" y="9392073"/>
            <a:ext cx="3419056" cy="1346461"/>
          </a:xfrm>
          <a:prstGeom prst="rect">
            <a:avLst/>
          </a:prstGeom>
        </p:spPr>
      </p:pic>
      <p:sp>
        <p:nvSpPr>
          <p:cNvPr id="41" name="TextBox 40">
            <a:extLst>
              <a:ext uri="{FF2B5EF4-FFF2-40B4-BE49-F238E27FC236}">
                <a16:creationId xmlns:a16="http://schemas.microsoft.com/office/drawing/2014/main" id="{8D093DBC-7C52-4B46-9A80-C1A9A99FC778}"/>
              </a:ext>
            </a:extLst>
          </p:cNvPr>
          <p:cNvSpPr txBox="1"/>
          <p:nvPr/>
        </p:nvSpPr>
        <p:spPr>
          <a:xfrm>
            <a:off x="1535545" y="721505"/>
            <a:ext cx="33360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WELCOME</a:t>
            </a:r>
          </a:p>
        </p:txBody>
      </p:sp>
      <p:sp>
        <p:nvSpPr>
          <p:cNvPr id="46" name="TextBox 45">
            <a:extLst>
              <a:ext uri="{FF2B5EF4-FFF2-40B4-BE49-F238E27FC236}">
                <a16:creationId xmlns:a16="http://schemas.microsoft.com/office/drawing/2014/main" id="{69B37790-9865-40BE-9F92-2B627228E184}"/>
              </a:ext>
            </a:extLst>
          </p:cNvPr>
          <p:cNvSpPr txBox="1"/>
          <p:nvPr/>
        </p:nvSpPr>
        <p:spPr>
          <a:xfrm>
            <a:off x="2826859" y="7328379"/>
            <a:ext cx="99966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SUB-FUND ADMINISTRATOR REPORT</a:t>
            </a:r>
          </a:p>
        </p:txBody>
      </p:sp>
      <p:sp>
        <p:nvSpPr>
          <p:cNvPr id="63" name="TextBox 62">
            <a:extLst>
              <a:ext uri="{FF2B5EF4-FFF2-40B4-BE49-F238E27FC236}">
                <a16:creationId xmlns:a16="http://schemas.microsoft.com/office/drawing/2014/main" id="{4B5910A4-832A-4352-9270-157EC0888646}"/>
              </a:ext>
            </a:extLst>
          </p:cNvPr>
          <p:cNvSpPr txBox="1"/>
          <p:nvPr/>
        </p:nvSpPr>
        <p:spPr>
          <a:xfrm>
            <a:off x="3408474" y="8534234"/>
            <a:ext cx="891503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ERIC West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In-Person Meeting</a:t>
            </a:r>
          </a:p>
        </p:txBody>
      </p:sp>
      <p:sp>
        <p:nvSpPr>
          <p:cNvPr id="64" name="Rectangle 63">
            <a:extLst>
              <a:ext uri="{FF2B5EF4-FFF2-40B4-BE49-F238E27FC236}">
                <a16:creationId xmlns:a16="http://schemas.microsoft.com/office/drawing/2014/main" id="{B788AB7B-4F65-4722-ABCA-B6093E37EB52}"/>
              </a:ext>
            </a:extLst>
          </p:cNvPr>
          <p:cNvSpPr/>
          <p:nvPr/>
        </p:nvSpPr>
        <p:spPr>
          <a:xfrm>
            <a:off x="3865493" y="10101852"/>
            <a:ext cx="8000998"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School Athletics: A Comprehensive Plan for Addressing Legal Liability and Promoting Student Safety</a:t>
            </a:r>
            <a:endParaRPr kumimoji="0" lang="en-US" sz="36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endParaRPr>
          </a:p>
        </p:txBody>
      </p:sp>
      <p:grpSp>
        <p:nvGrpSpPr>
          <p:cNvPr id="68" name="Group 67">
            <a:extLst>
              <a:ext uri="{FF2B5EF4-FFF2-40B4-BE49-F238E27FC236}">
                <a16:creationId xmlns:a16="http://schemas.microsoft.com/office/drawing/2014/main" id="{958BC3FF-2844-43FF-9AB8-46C57301166C}"/>
              </a:ext>
            </a:extLst>
          </p:cNvPr>
          <p:cNvGrpSpPr/>
          <p:nvPr/>
        </p:nvGrpSpPr>
        <p:grpSpPr>
          <a:xfrm>
            <a:off x="4389481" y="12029756"/>
            <a:ext cx="8000998" cy="716089"/>
            <a:chOff x="1913820" y="4530138"/>
            <a:chExt cx="8878184" cy="716089"/>
          </a:xfrm>
        </p:grpSpPr>
        <p:sp>
          <p:nvSpPr>
            <p:cNvPr id="69" name="Rectangle 68">
              <a:extLst>
                <a:ext uri="{FF2B5EF4-FFF2-40B4-BE49-F238E27FC236}">
                  <a16:creationId xmlns:a16="http://schemas.microsoft.com/office/drawing/2014/main" id="{DC6BA980-1AAA-46EB-B113-1C8A53FB8293}"/>
                </a:ext>
              </a:extLst>
            </p:cNvPr>
            <p:cNvSpPr/>
            <p:nvPr/>
          </p:nvSpPr>
          <p:spPr>
            <a:xfrm>
              <a:off x="4151753" y="4530138"/>
              <a:ext cx="4402318" cy="71608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6978AFD1-24DD-484E-830D-33A71E5B5903}"/>
                </a:ext>
              </a:extLst>
            </p:cNvPr>
            <p:cNvSpPr/>
            <p:nvPr/>
          </p:nvSpPr>
          <p:spPr>
            <a:xfrm>
              <a:off x="1913820" y="4626573"/>
              <a:ext cx="887818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Friday, May 9, 2025</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5" name="Group 4">
            <a:extLst>
              <a:ext uri="{FF2B5EF4-FFF2-40B4-BE49-F238E27FC236}">
                <a16:creationId xmlns:a16="http://schemas.microsoft.com/office/drawing/2014/main" id="{A7123C31-9E07-DBF0-2C4D-22BAE5B3E2B5}"/>
              </a:ext>
            </a:extLst>
          </p:cNvPr>
          <p:cNvGrpSpPr/>
          <p:nvPr/>
        </p:nvGrpSpPr>
        <p:grpSpPr>
          <a:xfrm>
            <a:off x="699433" y="2444115"/>
            <a:ext cx="11624076" cy="1969770"/>
            <a:chOff x="699433" y="2313485"/>
            <a:chExt cx="11624076" cy="1969770"/>
          </a:xfrm>
        </p:grpSpPr>
        <p:sp>
          <p:nvSpPr>
            <p:cNvPr id="92" name="TextBox 91">
              <a:extLst>
                <a:ext uri="{FF2B5EF4-FFF2-40B4-BE49-F238E27FC236}">
                  <a16:creationId xmlns:a16="http://schemas.microsoft.com/office/drawing/2014/main" id="{EC353CE8-FC1A-424E-ABBA-3D08F0E39363}"/>
                </a:ext>
              </a:extLst>
            </p:cNvPr>
            <p:cNvSpPr txBox="1"/>
            <p:nvPr/>
          </p:nvSpPr>
          <p:spPr>
            <a:xfrm>
              <a:off x="7315200" y="2313485"/>
              <a:ext cx="5008309"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Bob Gemmell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ERIC West Sub-fund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NJSIG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Public Entity Leader, VP</a:t>
              </a:r>
              <a:b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Brown &amp; Brown</a:t>
              </a:r>
            </a:p>
          </p:txBody>
        </p:sp>
        <p:sp>
          <p:nvSpPr>
            <p:cNvPr id="2" name="TextBox 1">
              <a:extLst>
                <a:ext uri="{FF2B5EF4-FFF2-40B4-BE49-F238E27FC236}">
                  <a16:creationId xmlns:a16="http://schemas.microsoft.com/office/drawing/2014/main" id="{81118E8C-091F-B5EF-442E-F34BAB7DE54C}"/>
                </a:ext>
              </a:extLst>
            </p:cNvPr>
            <p:cNvSpPr txBox="1"/>
            <p:nvPr/>
          </p:nvSpPr>
          <p:spPr>
            <a:xfrm>
              <a:off x="699433" y="2313485"/>
              <a:ext cx="5008309"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Dominick Cinelli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ERIC West Sub-fund Administrator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NJSIG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Senior VP</a:t>
              </a:r>
              <a:b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Brown &amp; Brown</a:t>
              </a:r>
            </a:p>
          </p:txBody>
        </p:sp>
      </p:grpSp>
    </p:spTree>
    <p:extLst>
      <p:ext uri="{BB962C8B-B14F-4D97-AF65-F5344CB8AC3E}">
        <p14:creationId xmlns:p14="http://schemas.microsoft.com/office/powerpoint/2010/main" val="262433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9BA3-8167-0341-EFA9-6FCC64A6126A}"/>
              </a:ext>
            </a:extLst>
          </p:cNvPr>
          <p:cNvSpPr>
            <a:spLocks noGrp="1"/>
          </p:cNvSpPr>
          <p:nvPr>
            <p:ph type="title"/>
          </p:nvPr>
        </p:nvSpPr>
        <p:spPr>
          <a:xfrm>
            <a:off x="1981200" y="274639"/>
            <a:ext cx="8229600" cy="770391"/>
          </a:xfrm>
        </p:spPr>
        <p:txBody>
          <a:bodyPr/>
          <a:lstStyle/>
          <a:p>
            <a:r>
              <a:rPr lang="en-US" dirty="0"/>
              <a:t>Gender Identity &amp; Athletics</a:t>
            </a:r>
          </a:p>
        </p:txBody>
      </p:sp>
      <p:sp>
        <p:nvSpPr>
          <p:cNvPr id="3" name="Content Placeholder 2">
            <a:extLst>
              <a:ext uri="{FF2B5EF4-FFF2-40B4-BE49-F238E27FC236}">
                <a16:creationId xmlns:a16="http://schemas.microsoft.com/office/drawing/2014/main" id="{4B5A7B5E-9195-E122-BE2A-F17FCAB60594}"/>
              </a:ext>
            </a:extLst>
          </p:cNvPr>
          <p:cNvSpPr>
            <a:spLocks noGrp="1"/>
          </p:cNvSpPr>
          <p:nvPr>
            <p:ph idx="1"/>
          </p:nvPr>
        </p:nvSpPr>
        <p:spPr>
          <a:xfrm>
            <a:off x="1981200" y="1306287"/>
            <a:ext cx="8229600" cy="4819883"/>
          </a:xfrm>
        </p:spPr>
        <p:txBody>
          <a:bodyPr>
            <a:normAutofit/>
          </a:bodyPr>
          <a:lstStyle/>
          <a:p>
            <a:r>
              <a:rPr lang="en-US" dirty="0"/>
              <a:t>NJSIAA</a:t>
            </a:r>
          </a:p>
          <a:p>
            <a:pPr lvl="1"/>
            <a:r>
              <a:rPr lang="en-US" dirty="0"/>
              <a:t>Transgender student shall be able to participate in accordance with birth sex or gender identity</a:t>
            </a:r>
          </a:p>
          <a:p>
            <a:pPr lvl="2"/>
            <a:r>
              <a:rPr lang="en-US" dirty="0"/>
              <a:t>Same as NJDOE Transgender Student Guidance for School Districts</a:t>
            </a:r>
          </a:p>
          <a:p>
            <a:pPr lvl="1"/>
            <a:r>
              <a:rPr lang="en-US" dirty="0"/>
              <a:t>Only legitimate challenges are safety and/or fairness in competition</a:t>
            </a:r>
          </a:p>
          <a:p>
            <a:pPr lvl="1"/>
            <a:r>
              <a:rPr lang="en-US" dirty="0"/>
              <a:t>Situations determined on case-by-case basis</a:t>
            </a:r>
          </a:p>
          <a:p>
            <a:pPr lvl="1"/>
            <a:r>
              <a:rPr lang="en-US" dirty="0"/>
              <a:t>Policy – </a:t>
            </a:r>
            <a:r>
              <a:rPr lang="en-US" i="1" dirty="0"/>
              <a:t>See</a:t>
            </a:r>
            <a:r>
              <a:rPr lang="en-US" dirty="0"/>
              <a:t> pp 44-45:  </a:t>
            </a:r>
            <a:r>
              <a:rPr lang="en-US" dirty="0">
                <a:hlinkClick r:id="rId2"/>
              </a:rPr>
              <a:t>https://www.njsiaa.org/sites/default/files/documents/2024-08/njsiaa-policies-and-procedures-24-25-.pdf</a:t>
            </a:r>
            <a:r>
              <a:rPr lang="en-US" dirty="0"/>
              <a:t> </a:t>
            </a:r>
          </a:p>
          <a:p>
            <a:pPr lvl="1"/>
            <a:r>
              <a:rPr lang="en-US" dirty="0"/>
              <a:t>FAQ:  </a:t>
            </a:r>
            <a:r>
              <a:rPr lang="en-US" dirty="0">
                <a:hlinkClick r:id="rId3"/>
              </a:rPr>
              <a:t>https://www.njsiaa.org/sites/default/files/documents/2020-10/transgender-faqs-approved-11-15-17.pdf</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2548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1D55-41F5-086C-6107-988B0640D58B}"/>
              </a:ext>
            </a:extLst>
          </p:cNvPr>
          <p:cNvSpPr>
            <a:spLocks noGrp="1"/>
          </p:cNvSpPr>
          <p:nvPr>
            <p:ph type="title"/>
          </p:nvPr>
        </p:nvSpPr>
        <p:spPr/>
        <p:txBody>
          <a:bodyPr/>
          <a:lstStyle/>
          <a:p>
            <a:r>
              <a:rPr lang="en-US" dirty="0"/>
              <a:t>Addressing Gender Identity</a:t>
            </a:r>
          </a:p>
        </p:txBody>
      </p:sp>
      <p:sp>
        <p:nvSpPr>
          <p:cNvPr id="3" name="Content Placeholder 2">
            <a:extLst>
              <a:ext uri="{FF2B5EF4-FFF2-40B4-BE49-F238E27FC236}">
                <a16:creationId xmlns:a16="http://schemas.microsoft.com/office/drawing/2014/main" id="{6B1D1F37-D5E3-AEB9-0397-4A868C6FC04F}"/>
              </a:ext>
            </a:extLst>
          </p:cNvPr>
          <p:cNvSpPr>
            <a:spLocks noGrp="1"/>
          </p:cNvSpPr>
          <p:nvPr>
            <p:ph idx="1"/>
          </p:nvPr>
        </p:nvSpPr>
        <p:spPr/>
        <p:txBody>
          <a:bodyPr>
            <a:normAutofit fontScale="70000" lnSpcReduction="20000"/>
          </a:bodyPr>
          <a:lstStyle/>
          <a:p>
            <a:r>
              <a:rPr lang="en-US" dirty="0"/>
              <a:t>See </a:t>
            </a:r>
            <a:r>
              <a:rPr lang="en-US" b="1" dirty="0"/>
              <a:t>February 10, 2025 – Superior Court of NJ Decision</a:t>
            </a:r>
          </a:p>
          <a:p>
            <a:pPr lvl="1"/>
            <a:r>
              <a:rPr lang="en-US" i="1" dirty="0"/>
              <a:t>Platkin v. Middletown Township BOE (restraining district policies inconsistent with NJDOE guidance regarding parental notice)</a:t>
            </a:r>
          </a:p>
          <a:p>
            <a:pPr lvl="2"/>
            <a:r>
              <a:rPr lang="en-US" i="1" dirty="0">
                <a:hlinkClick r:id="rId2" action="ppaction://hlinkfile"/>
              </a:rPr>
              <a:t>file:///F:/Title%20IX/Title%20IX%20-%20Feb%2010,%202024/NJ%20Transgender%20Policy%20Decision%20-%20February%202025%20-%20a0037-23a0046-23a0118-23.pdf</a:t>
            </a:r>
            <a:endParaRPr lang="en-US" dirty="0"/>
          </a:p>
          <a:p>
            <a:r>
              <a:rPr lang="en-US" dirty="0"/>
              <a:t>P.L. 2017, c. 137 - Required NJDOE to develop guidance </a:t>
            </a:r>
          </a:p>
          <a:p>
            <a:r>
              <a:rPr lang="en-US" dirty="0"/>
              <a:t>NJDOE </a:t>
            </a:r>
            <a:r>
              <a:rPr lang="en-US" u="sng" dirty="0">
                <a:solidFill>
                  <a:schemeClr val="hlink"/>
                </a:solidFill>
                <a:hlinkClick r:id="rId3"/>
              </a:rPr>
              <a:t>Guidance and Resources Regarding Transgender Students</a:t>
            </a:r>
            <a:endParaRPr lang="en-US" dirty="0"/>
          </a:p>
          <a:p>
            <a:r>
              <a:rPr lang="en-US" dirty="0"/>
              <a:t>Definitions – e.g., gender identity, gender expression, sexual orientation, cisgender, transgender</a:t>
            </a:r>
          </a:p>
          <a:p>
            <a:r>
              <a:rPr lang="en-US" dirty="0"/>
              <a:t>2018 Guidance makes clear schools honor what student tells them regarding gender identity</a:t>
            </a:r>
          </a:p>
          <a:p>
            <a:r>
              <a:rPr lang="en-US" dirty="0"/>
              <a:t>Parental consent not required</a:t>
            </a:r>
          </a:p>
          <a:p>
            <a:r>
              <a:rPr lang="en-US" dirty="0"/>
              <a:t>Need to ensure student is not “outed” to others, include parents</a:t>
            </a:r>
          </a:p>
          <a:p>
            <a:r>
              <a:rPr lang="en-US" dirty="0"/>
              <a:t>Need to revise student records UNLESS doing so would out the student</a:t>
            </a:r>
          </a:p>
          <a:p>
            <a:r>
              <a:rPr lang="en-US" dirty="0"/>
              <a:t>Need to allow access to locker rooms, restrooms based on gender identity</a:t>
            </a:r>
          </a:p>
          <a:p>
            <a:endParaRPr lang="en-US" dirty="0"/>
          </a:p>
        </p:txBody>
      </p:sp>
      <p:sp>
        <p:nvSpPr>
          <p:cNvPr id="4" name="Slide Number Placeholder 3">
            <a:extLst>
              <a:ext uri="{FF2B5EF4-FFF2-40B4-BE49-F238E27FC236}">
                <a16:creationId xmlns:a16="http://schemas.microsoft.com/office/drawing/2014/main" id="{04447E05-55DD-7CA9-87AB-79858770C47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2884211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91D7-FF5D-20B1-9999-3823620EE562}"/>
              </a:ext>
            </a:extLst>
          </p:cNvPr>
          <p:cNvSpPr>
            <a:spLocks noGrp="1"/>
          </p:cNvSpPr>
          <p:nvPr>
            <p:ph type="title"/>
          </p:nvPr>
        </p:nvSpPr>
        <p:spPr/>
        <p:txBody>
          <a:bodyPr/>
          <a:lstStyle/>
          <a:p>
            <a:r>
              <a:rPr lang="en-US" dirty="0"/>
              <a:t>Continue to …</a:t>
            </a:r>
          </a:p>
        </p:txBody>
      </p:sp>
      <p:sp>
        <p:nvSpPr>
          <p:cNvPr id="3" name="Content Placeholder 2">
            <a:extLst>
              <a:ext uri="{FF2B5EF4-FFF2-40B4-BE49-F238E27FC236}">
                <a16:creationId xmlns:a16="http://schemas.microsoft.com/office/drawing/2014/main" id="{CD5E35DC-1870-14D7-0D1A-8E2206C6EAFE}"/>
              </a:ext>
            </a:extLst>
          </p:cNvPr>
          <p:cNvSpPr>
            <a:spLocks noGrp="1"/>
          </p:cNvSpPr>
          <p:nvPr>
            <p:ph idx="1"/>
          </p:nvPr>
        </p:nvSpPr>
        <p:spPr/>
        <p:txBody>
          <a:bodyPr/>
          <a:lstStyle/>
          <a:p>
            <a:r>
              <a:rPr lang="en-US" dirty="0"/>
              <a:t>Honor what students tell you regarding gender identity and follow NJDOE guidance</a:t>
            </a:r>
          </a:p>
          <a:p>
            <a:r>
              <a:rPr lang="en-US" dirty="0"/>
              <a:t>Allow students to participate in athletics based on gender identity per current NJSIAA Policy and NJLAD</a:t>
            </a:r>
          </a:p>
          <a:p>
            <a:r>
              <a:rPr lang="en-US" dirty="0"/>
              <a:t>Ensure equitable access to athletics for students regardless of gender, gender identity, sexual orientation, citizenship status</a:t>
            </a:r>
          </a:p>
        </p:txBody>
      </p:sp>
      <p:sp>
        <p:nvSpPr>
          <p:cNvPr id="4" name="Slide Number Placeholder 3">
            <a:extLst>
              <a:ext uri="{FF2B5EF4-FFF2-40B4-BE49-F238E27FC236}">
                <a16:creationId xmlns:a16="http://schemas.microsoft.com/office/drawing/2014/main" id="{7746C24D-D36E-0CC9-5A9C-8DBC9D56D6D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137761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D084-5FAD-0620-DAD7-DE0ACE8824C5}"/>
              </a:ext>
            </a:extLst>
          </p:cNvPr>
          <p:cNvSpPr>
            <a:spLocks noGrp="1"/>
          </p:cNvSpPr>
          <p:nvPr>
            <p:ph type="title"/>
          </p:nvPr>
        </p:nvSpPr>
        <p:spPr/>
        <p:txBody>
          <a:bodyPr>
            <a:normAutofit fontScale="90000"/>
          </a:bodyPr>
          <a:lstStyle/>
          <a:p>
            <a:r>
              <a:rPr lang="en-US" dirty="0"/>
              <a:t>Behavior issues involving students, parents, </a:t>
            </a:r>
            <a:br>
              <a:rPr lang="en-US" dirty="0"/>
            </a:br>
            <a:r>
              <a:rPr lang="en-US" dirty="0"/>
              <a:t>spectators, and staff</a:t>
            </a:r>
          </a:p>
        </p:txBody>
      </p:sp>
    </p:spTree>
    <p:extLst>
      <p:ext uri="{BB962C8B-B14F-4D97-AF65-F5344CB8AC3E}">
        <p14:creationId xmlns:p14="http://schemas.microsoft.com/office/powerpoint/2010/main" val="14018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E49C-2C84-B9AE-631F-630A6C3D8D04}"/>
              </a:ext>
            </a:extLst>
          </p:cNvPr>
          <p:cNvSpPr>
            <a:spLocks noGrp="1"/>
          </p:cNvSpPr>
          <p:nvPr>
            <p:ph type="title"/>
          </p:nvPr>
        </p:nvSpPr>
        <p:spPr/>
        <p:txBody>
          <a:bodyPr/>
          <a:lstStyle/>
          <a:p>
            <a:r>
              <a:rPr lang="en-US" dirty="0"/>
              <a:t>Foreseeable Issues</a:t>
            </a:r>
          </a:p>
        </p:txBody>
      </p:sp>
      <p:sp>
        <p:nvSpPr>
          <p:cNvPr id="3" name="Content Placeholder 2">
            <a:extLst>
              <a:ext uri="{FF2B5EF4-FFF2-40B4-BE49-F238E27FC236}">
                <a16:creationId xmlns:a16="http://schemas.microsoft.com/office/drawing/2014/main" id="{46CCA5EF-A4FC-310D-FB7C-22C1B4D85AE9}"/>
              </a:ext>
            </a:extLst>
          </p:cNvPr>
          <p:cNvSpPr>
            <a:spLocks noGrp="1"/>
          </p:cNvSpPr>
          <p:nvPr>
            <p:ph idx="1"/>
          </p:nvPr>
        </p:nvSpPr>
        <p:spPr/>
        <p:txBody>
          <a:bodyPr>
            <a:normAutofit fontScale="77500" lnSpcReduction="20000"/>
          </a:bodyPr>
          <a:lstStyle/>
          <a:p>
            <a:r>
              <a:rPr lang="en-US" dirty="0"/>
              <a:t>Issues often occur at less structured times (in locker room, on the bus, waiting for a ride home).</a:t>
            </a:r>
          </a:p>
          <a:p>
            <a:r>
              <a:rPr lang="en-US" dirty="0"/>
              <a:t>Many incidents where coaches are accused of HIB, but there is no evidence of wrongdoing - making difficult decisions on playing time, making team, etc.</a:t>
            </a:r>
          </a:p>
          <a:p>
            <a:r>
              <a:rPr lang="en-US" dirty="0"/>
              <a:t>Failure to address bad behavior by spectators can lead to liability for district and coaches.</a:t>
            </a:r>
          </a:p>
          <a:p>
            <a:r>
              <a:rPr lang="en-US" dirty="0"/>
              <a:t>“Trash talk” can quickly escalate to HIB/discrimination.</a:t>
            </a:r>
          </a:p>
          <a:p>
            <a:r>
              <a:rPr lang="en-US" dirty="0"/>
              <a:t>Athletics staff are in a position of power in relation to student athletes that should not be abused.</a:t>
            </a:r>
          </a:p>
          <a:p>
            <a:r>
              <a:rPr lang="en-US" dirty="0"/>
              <a:t>Athletics staff may create student records, public records or material that is discoverable in civil litigation through electronic communications, even when using personal devices</a:t>
            </a:r>
          </a:p>
          <a:p>
            <a:r>
              <a:rPr lang="en-US" dirty="0"/>
              <a:t>When school staff members engage in HIB consequences may be extremely serious, including suspension or revocation of certificates, and even reduction in pension.</a:t>
            </a:r>
          </a:p>
        </p:txBody>
      </p:sp>
      <p:sp>
        <p:nvSpPr>
          <p:cNvPr id="4" name="Slide Number Placeholder 3">
            <a:extLst>
              <a:ext uri="{FF2B5EF4-FFF2-40B4-BE49-F238E27FC236}">
                <a16:creationId xmlns:a16="http://schemas.microsoft.com/office/drawing/2014/main" id="{90B41036-A013-3D65-B465-9567AB7962B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265340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BFEF-0B06-4570-E579-6063E1BF4F5A}"/>
              </a:ext>
            </a:extLst>
          </p:cNvPr>
          <p:cNvSpPr>
            <a:spLocks noGrp="1"/>
          </p:cNvSpPr>
          <p:nvPr>
            <p:ph type="title"/>
          </p:nvPr>
        </p:nvSpPr>
        <p:spPr/>
        <p:txBody>
          <a:bodyPr/>
          <a:lstStyle/>
          <a:p>
            <a:r>
              <a:rPr lang="en-US" dirty="0"/>
              <a:t>Duty to Supervise Students</a:t>
            </a:r>
          </a:p>
        </p:txBody>
      </p:sp>
      <p:sp>
        <p:nvSpPr>
          <p:cNvPr id="3" name="Content Placeholder 2">
            <a:extLst>
              <a:ext uri="{FF2B5EF4-FFF2-40B4-BE49-F238E27FC236}">
                <a16:creationId xmlns:a16="http://schemas.microsoft.com/office/drawing/2014/main" id="{4A21FF4E-28FB-92D6-2240-EDAA12D3CBAF}"/>
              </a:ext>
            </a:extLst>
          </p:cNvPr>
          <p:cNvSpPr>
            <a:spLocks noGrp="1"/>
          </p:cNvSpPr>
          <p:nvPr>
            <p:ph idx="1"/>
          </p:nvPr>
        </p:nvSpPr>
        <p:spPr/>
        <p:txBody>
          <a:bodyPr>
            <a:normAutofit/>
          </a:bodyPr>
          <a:lstStyle/>
          <a:p>
            <a:r>
              <a:rPr lang="en-US" dirty="0"/>
              <a:t>On the Field/Court</a:t>
            </a:r>
          </a:p>
          <a:p>
            <a:pPr lvl="1"/>
            <a:r>
              <a:rPr lang="en-US" dirty="0"/>
              <a:t>Dangers of “Trash Talk”</a:t>
            </a:r>
          </a:p>
          <a:p>
            <a:r>
              <a:rPr lang="en-US" dirty="0"/>
              <a:t>Less Structure Settings</a:t>
            </a:r>
          </a:p>
          <a:p>
            <a:pPr lvl="1"/>
            <a:r>
              <a:rPr lang="en-US" dirty="0"/>
              <a:t>On School Grounds</a:t>
            </a:r>
          </a:p>
          <a:p>
            <a:pPr lvl="1"/>
            <a:r>
              <a:rPr lang="en-US" dirty="0"/>
              <a:t>In the Locker Room</a:t>
            </a:r>
          </a:p>
          <a:p>
            <a:pPr lvl="1"/>
            <a:r>
              <a:rPr lang="en-US" dirty="0"/>
              <a:t>On the Bus</a:t>
            </a:r>
          </a:p>
          <a:p>
            <a:pPr lvl="1"/>
            <a:r>
              <a:rPr lang="en-US" dirty="0"/>
              <a:t>On the Sidelines</a:t>
            </a:r>
          </a:p>
          <a:p>
            <a:pPr lvl="1"/>
            <a:r>
              <a:rPr lang="en-US" dirty="0"/>
              <a:t>Waiting for Pick Up</a:t>
            </a:r>
          </a:p>
          <a:p>
            <a:pPr lvl="1"/>
            <a:r>
              <a:rPr lang="en-US" dirty="0"/>
              <a:t>Away from School Grounds</a:t>
            </a:r>
          </a:p>
        </p:txBody>
      </p:sp>
      <p:sp>
        <p:nvSpPr>
          <p:cNvPr id="4" name="Slide Number Placeholder 3">
            <a:extLst>
              <a:ext uri="{FF2B5EF4-FFF2-40B4-BE49-F238E27FC236}">
                <a16:creationId xmlns:a16="http://schemas.microsoft.com/office/drawing/2014/main" id="{30E965C1-03B2-9243-66B0-E885C9488E4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64090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noFill/>
          <a:ln>
            <a:noFill/>
          </a:ln>
        </p:spPr>
        <p:txBody>
          <a:bodyPr spcFirstLastPara="1" vert="horz" wrap="square" lIns="91425" tIns="45700" rIns="91425" bIns="45700" rtlCol="0" anchor="ctr" anchorCtr="0">
            <a:normAutofit/>
          </a:bodyPr>
          <a:lstStyle/>
          <a:p>
            <a:r>
              <a:rPr lang="en-US" altLang="en-US" sz="4000" u="sng" dirty="0"/>
              <a:t>“Trash Talk” Escalated to HIB</a:t>
            </a:r>
          </a:p>
        </p:txBody>
      </p:sp>
      <p:sp>
        <p:nvSpPr>
          <p:cNvPr id="3" name="Content Placeholder 2"/>
          <p:cNvSpPr>
            <a:spLocks noGrp="1"/>
          </p:cNvSpPr>
          <p:nvPr>
            <p:ph idx="1"/>
          </p:nvPr>
        </p:nvSpPr>
        <p:spPr>
          <a:xfrm>
            <a:off x="1828800" y="1295402"/>
            <a:ext cx="8610600" cy="5562599"/>
          </a:xfrm>
        </p:spPr>
        <p:txBody>
          <a:bodyPr>
            <a:noAutofit/>
          </a:bodyPr>
          <a:lstStyle/>
          <a:p>
            <a:pPr marL="0" indent="0" algn="ctr">
              <a:spcBef>
                <a:spcPts val="0"/>
              </a:spcBef>
              <a:buNone/>
            </a:pPr>
            <a:r>
              <a:rPr lang="en-US" sz="2400" b="1" i="1" dirty="0">
                <a:solidFill>
                  <a:srgbClr val="0070C0"/>
                </a:solidFill>
              </a:rPr>
              <a:t>H.P. o/b/o R.S. v. BOE of the Borough of Tenafly, Commissioner 3/26/2024</a:t>
            </a:r>
          </a:p>
          <a:p>
            <a:pPr marL="0" indent="0" algn="ctr">
              <a:spcBef>
                <a:spcPts val="0"/>
              </a:spcBef>
              <a:buNone/>
            </a:pPr>
            <a:endParaRPr lang="en-US" b="1" i="1" u="sng" dirty="0">
              <a:solidFill>
                <a:srgbClr val="0070C0"/>
              </a:solidFill>
              <a:latin typeface="Arial" panose="020B0604020202020204" pitchFamily="34" charset="0"/>
              <a:ea typeface="Times New Roman" panose="02020603050405020304" pitchFamily="18" charset="0"/>
              <a:hlinkClick r:id="rId3"/>
            </a:endParaRPr>
          </a:p>
          <a:p>
            <a:pPr>
              <a:spcBef>
                <a:spcPts val="0"/>
              </a:spcBef>
            </a:pPr>
            <a:r>
              <a:rPr lang="en-US" sz="2000" dirty="0"/>
              <a:t>Parent appealed BOE decision that her freshman son committed an act of HIB against a fellow classmate. HIB complaint resulted from</a:t>
            </a:r>
            <a:r>
              <a:rPr lang="en-US" sz="2000" b="1" dirty="0"/>
              <a:t> antisemitic comments and threats of physical harm made by R.S. during an exchange on Instagram with a Jewish student in January 2023</a:t>
            </a:r>
            <a:r>
              <a:rPr lang="en-US" sz="2000" dirty="0"/>
              <a:t>; exchange followed text exchanges between R.S. and his classmate which included back-and-forth insults regarding the other’s perceived soccer skills. R.S. alleged that the Instagram messages were in response to sarcastic comments made about his soccer abilities. </a:t>
            </a:r>
          </a:p>
          <a:p>
            <a:pPr>
              <a:spcBef>
                <a:spcPts val="0"/>
              </a:spcBef>
            </a:pPr>
            <a:r>
              <a:rPr lang="en-US" sz="2000" dirty="0"/>
              <a:t>ABS undertook investigation after the </a:t>
            </a:r>
            <a:r>
              <a:rPr lang="en-US" sz="2000" b="1" dirty="0"/>
              <a:t>victim met with her guidance counselor to report R.S.’s antisemitic comments and threats made through a private message on Instagram; </a:t>
            </a:r>
            <a:r>
              <a:rPr lang="en-US" sz="2000" dirty="0"/>
              <a:t>Crisis Team determined that R.S. needed a mental health clearance, which occurred. </a:t>
            </a:r>
          </a:p>
          <a:p>
            <a:pPr>
              <a:spcBef>
                <a:spcPts val="0"/>
              </a:spcBef>
            </a:pPr>
            <a:endParaRPr lang="en-US" sz="2000" dirty="0"/>
          </a:p>
          <a:p>
            <a:pPr marL="0" indent="0">
              <a:spcBef>
                <a:spcPts val="0"/>
              </a:spcBef>
              <a:buNone/>
            </a:pPr>
            <a:endParaRPr lang="en-US" sz="1100" dirty="0"/>
          </a:p>
          <a:p>
            <a:pPr>
              <a:spcBef>
                <a:spcPts val="0"/>
              </a:spcBef>
            </a:pPr>
            <a:endParaRPr lang="en-US" sz="1100" dirty="0"/>
          </a:p>
          <a:p>
            <a:pPr marL="0" indent="0">
              <a:spcBef>
                <a:spcPts val="0"/>
              </a:spcBef>
              <a:buNone/>
            </a:pPr>
            <a:endParaRPr lang="en-US" sz="1200" dirty="0"/>
          </a:p>
          <a:p>
            <a:pPr>
              <a:spcBef>
                <a:spcPts val="0"/>
              </a:spcBef>
            </a:pPr>
            <a:endParaRPr lang="en-US" sz="1200" dirty="0"/>
          </a:p>
          <a:p>
            <a:pPr marL="0" indent="0" algn="ctr">
              <a:spcBef>
                <a:spcPts val="0"/>
              </a:spcBef>
              <a:buNone/>
            </a:pPr>
            <a:endParaRPr lang="en-US" sz="20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dirty="0"/>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26</a:t>
            </a:fld>
            <a:endParaRPr lang="en-US" dirty="0"/>
          </a:p>
        </p:txBody>
      </p:sp>
    </p:spTree>
    <p:extLst>
      <p:ext uri="{BB962C8B-B14F-4D97-AF65-F5344CB8AC3E}">
        <p14:creationId xmlns:p14="http://schemas.microsoft.com/office/powerpoint/2010/main" val="2637338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noFill/>
          <a:ln>
            <a:noFill/>
          </a:ln>
        </p:spPr>
        <p:txBody>
          <a:bodyPr spcFirstLastPara="1" vert="horz" wrap="square" lIns="91425" tIns="45700" rIns="91425" bIns="45700" rtlCol="0" anchor="ctr" anchorCtr="0">
            <a:normAutofit/>
          </a:bodyPr>
          <a:lstStyle/>
          <a:p>
            <a:r>
              <a:rPr lang="en-US" altLang="en-US" sz="4000" u="sng" dirty="0"/>
              <a:t>“Trash Talk” Escalated to HIB</a:t>
            </a:r>
          </a:p>
        </p:txBody>
      </p:sp>
      <p:sp>
        <p:nvSpPr>
          <p:cNvPr id="3" name="Content Placeholder 2"/>
          <p:cNvSpPr>
            <a:spLocks noGrp="1"/>
          </p:cNvSpPr>
          <p:nvPr>
            <p:ph idx="1"/>
          </p:nvPr>
        </p:nvSpPr>
        <p:spPr>
          <a:xfrm>
            <a:off x="1828800" y="1295402"/>
            <a:ext cx="8610600" cy="5562599"/>
          </a:xfrm>
        </p:spPr>
        <p:txBody>
          <a:bodyPr>
            <a:noAutofit/>
          </a:bodyPr>
          <a:lstStyle/>
          <a:p>
            <a:pPr marL="0" indent="0" algn="ctr">
              <a:spcBef>
                <a:spcPts val="0"/>
              </a:spcBef>
              <a:buNone/>
            </a:pPr>
            <a:r>
              <a:rPr lang="en-US" sz="2400" b="1" i="1" dirty="0">
                <a:solidFill>
                  <a:srgbClr val="0070C0"/>
                </a:solidFill>
              </a:rPr>
              <a:t>H.P. o/b/o R.S. v. BOE of the Borough of Tenafly, Commissioner 3/26/2024</a:t>
            </a:r>
            <a:endParaRPr lang="en-US" sz="2000" b="1" i="1" u="sng" dirty="0">
              <a:solidFill>
                <a:srgbClr val="0070C0"/>
              </a:solidFill>
              <a:ea typeface="Times New Roman" panose="02020603050405020304" pitchFamily="18" charset="0"/>
              <a:hlinkClick r:id="rId3"/>
            </a:endParaRPr>
          </a:p>
          <a:p>
            <a:pPr>
              <a:spcBef>
                <a:spcPts val="0"/>
              </a:spcBef>
            </a:pPr>
            <a:r>
              <a:rPr lang="en-US" sz="2000" b="1" dirty="0"/>
              <a:t>Instagram message was nasty, antisemitic and threatened the victim. ABS found that both the victim and R.S. made unfavorable comments to each other about who was better at soccer; however, R.S. made comments threatening to hurt the victim as well as antisemitic comments about her religion. ABS HIB report concluded that R.S.’s actions met all of the statutory requirements and constituted an act of HIB. R.S. received counseling and a very short suspension. </a:t>
            </a:r>
          </a:p>
          <a:p>
            <a:pPr>
              <a:spcBef>
                <a:spcPts val="0"/>
              </a:spcBef>
            </a:pPr>
            <a:r>
              <a:rPr lang="en-US" sz="2000" dirty="0"/>
              <a:t>ALJ concluded that R.S.’s statements were specifically targeted at the victim’s </a:t>
            </a:r>
            <a:r>
              <a:rPr lang="en-US" sz="2000" b="1" dirty="0"/>
              <a:t>religion, a distinguishing characteristic. </a:t>
            </a:r>
            <a:r>
              <a:rPr lang="en-US" sz="2000" dirty="0"/>
              <a:t>Messages threatened physical harm on the victim with comparisons to Adolph Hitler and the Holocaust. Not just “trash talk”. </a:t>
            </a:r>
            <a:r>
              <a:rPr lang="en-US" sz="2000" b="1" dirty="0"/>
              <a:t>R.S. escalated “trash talk” exchanges into hate speech. </a:t>
            </a:r>
          </a:p>
          <a:p>
            <a:pPr>
              <a:spcBef>
                <a:spcPts val="0"/>
              </a:spcBef>
            </a:pPr>
            <a:r>
              <a:rPr lang="en-US" sz="2000" b="1" dirty="0"/>
              <a:t>ALJ</a:t>
            </a:r>
            <a:r>
              <a:rPr lang="en-US" sz="2000" dirty="0"/>
              <a:t> concluded that BOE determination that R.S.’s conduct constituted HIB was not arbitrary, capricious or against the weight of the evidence. </a:t>
            </a:r>
            <a:r>
              <a:rPr lang="en-US" sz="2000" b="1" dirty="0"/>
              <a:t>Commissioner</a:t>
            </a:r>
            <a:r>
              <a:rPr lang="en-US" sz="2000" dirty="0"/>
              <a:t> concurred. BOE reminded to comply with 10 day hearing requirement. </a:t>
            </a:r>
            <a:endParaRPr lang="en-US" sz="2000" b="1" dirty="0"/>
          </a:p>
          <a:p>
            <a:pPr>
              <a:spcBef>
                <a:spcPts val="0"/>
              </a:spcBef>
            </a:pPr>
            <a:endParaRPr lang="en-US" sz="2000" b="1" dirty="0"/>
          </a:p>
          <a:p>
            <a:pPr>
              <a:spcBef>
                <a:spcPts val="0"/>
              </a:spcBef>
            </a:pPr>
            <a:endParaRPr lang="en-US" sz="2000" b="1" dirty="0"/>
          </a:p>
          <a:p>
            <a:pPr>
              <a:spcBef>
                <a:spcPts val="0"/>
              </a:spcBef>
            </a:pPr>
            <a:endParaRPr lang="en-US" sz="1200" dirty="0"/>
          </a:p>
          <a:p>
            <a:pPr marL="0" indent="0" algn="ctr">
              <a:spcBef>
                <a:spcPts val="0"/>
              </a:spcBef>
              <a:buNone/>
            </a:pPr>
            <a:endParaRPr lang="en-US" sz="20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u="sng" dirty="0">
              <a:solidFill>
                <a:srgbClr val="0056B3"/>
              </a:solidFill>
              <a:latin typeface="Times New Roman" panose="02020603050405020304" pitchFamily="18" charset="0"/>
              <a:ea typeface="Times New Roman" panose="02020603050405020304" pitchFamily="18" charset="0"/>
              <a:hlinkClick r:id="rId4"/>
            </a:endParaRPr>
          </a:p>
          <a:p>
            <a:pPr marL="0" indent="0" algn="ctr">
              <a:spcBef>
                <a:spcPts val="0"/>
              </a:spcBef>
              <a:buNone/>
            </a:pPr>
            <a:endParaRPr lang="en-US" sz="2400" dirty="0"/>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27</a:t>
            </a:fld>
            <a:endParaRPr lang="en-US" dirty="0"/>
          </a:p>
        </p:txBody>
      </p:sp>
    </p:spTree>
    <p:extLst>
      <p:ext uri="{BB962C8B-B14F-4D97-AF65-F5344CB8AC3E}">
        <p14:creationId xmlns:p14="http://schemas.microsoft.com/office/powerpoint/2010/main" val="4247235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9"/>
            <a:ext cx="8610600" cy="986941"/>
          </a:xfrm>
        </p:spPr>
        <p:txBody>
          <a:bodyPr>
            <a:noAutofit/>
          </a:bodyPr>
          <a:lstStyle/>
          <a:p>
            <a:r>
              <a:rPr lang="en-US" sz="3600" u="sng" dirty="0"/>
              <a:t>Duty to Supervise School Grounds</a:t>
            </a:r>
            <a:br>
              <a:rPr lang="en-US" sz="2800" u="sng" dirty="0"/>
            </a:br>
            <a:endParaRPr lang="en-US" sz="2800" dirty="0"/>
          </a:p>
        </p:txBody>
      </p:sp>
      <p:sp>
        <p:nvSpPr>
          <p:cNvPr id="3" name="Content Placeholder 2"/>
          <p:cNvSpPr>
            <a:spLocks noGrp="1"/>
          </p:cNvSpPr>
          <p:nvPr>
            <p:ph idx="1"/>
          </p:nvPr>
        </p:nvSpPr>
        <p:spPr/>
        <p:txBody>
          <a:bodyPr>
            <a:normAutofit lnSpcReduction="10000"/>
          </a:bodyPr>
          <a:lstStyle/>
          <a:p>
            <a:r>
              <a:rPr lang="en-US" b="1" dirty="0"/>
              <a:t>See </a:t>
            </a:r>
            <a:r>
              <a:rPr lang="en-US" sz="3200" u="sng" dirty="0"/>
              <a:t>Duty of Care at School </a:t>
            </a:r>
            <a:r>
              <a:rPr lang="en-US" sz="3200" dirty="0"/>
              <a:t>- </a:t>
            </a:r>
            <a:r>
              <a:rPr lang="en-US" sz="3200" i="1" dirty="0"/>
              <a:t>Dickens v. Township of Irvington </a:t>
            </a:r>
            <a:r>
              <a:rPr lang="en-US" sz="3200" i="1" dirty="0" err="1"/>
              <a:t>Irvington</a:t>
            </a:r>
            <a:r>
              <a:rPr lang="en-US" sz="3200" i="1" dirty="0"/>
              <a:t> BOE and Derek Strong </a:t>
            </a:r>
            <a:r>
              <a:rPr lang="en-US" sz="3200" dirty="0"/>
              <a:t>Docket No. ESX-L-006221-15 (N.J. Super. Ct. Sept. 18, 2017)</a:t>
            </a:r>
            <a:endParaRPr lang="en-US" b="1" dirty="0"/>
          </a:p>
          <a:p>
            <a:r>
              <a:rPr lang="en-US" b="1" dirty="0"/>
              <a:t>Facts:</a:t>
            </a:r>
            <a:r>
              <a:rPr lang="en-US" dirty="0"/>
              <a:t>  13 year-old girl fell and severely injured her left arm after jumping over a cable on her way to an athletic field for gym class. </a:t>
            </a:r>
          </a:p>
          <a:p>
            <a:r>
              <a:rPr lang="en-US" dirty="0"/>
              <a:t>The cable had been erected to prevent vehicles from entering the athletic field</a:t>
            </a:r>
          </a:p>
          <a:p>
            <a:r>
              <a:rPr lang="en-US" dirty="0"/>
              <a:t>Girl claimed that she had never been warned by teacher not to jump over cable, which she and her classmates had done previously on numerous occasions without incident</a:t>
            </a:r>
          </a:p>
        </p:txBody>
      </p:sp>
      <p:sp>
        <p:nvSpPr>
          <p:cNvPr id="9" name="Slide Number Placeholder 8"/>
          <p:cNvSpPr>
            <a:spLocks noGrp="1"/>
          </p:cNvSpPr>
          <p:nvPr>
            <p:ph type="sldNum" sz="quarter" idx="12"/>
          </p:nvPr>
        </p:nvSpPr>
        <p:spPr/>
        <p:txBody>
          <a:bodyPr/>
          <a:lstStyle/>
          <a:p>
            <a:fld id="{28B879BA-DDCD-46FE-B6EE-109284A3169F}" type="slidenum">
              <a:rPr lang="en-US" smtClean="0"/>
              <a:pPr/>
              <a:t>28</a:t>
            </a:fld>
            <a:endParaRPr lang="en-US" dirty="0"/>
          </a:p>
        </p:txBody>
      </p:sp>
    </p:spTree>
    <p:extLst>
      <p:ext uri="{BB962C8B-B14F-4D97-AF65-F5344CB8AC3E}">
        <p14:creationId xmlns:p14="http://schemas.microsoft.com/office/powerpoint/2010/main" val="45069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Dickens v. Irvington BOE </a:t>
            </a:r>
            <a:r>
              <a:rPr lang="en-US" dirty="0"/>
              <a:t>cont’d</a:t>
            </a:r>
          </a:p>
        </p:txBody>
      </p:sp>
      <p:sp>
        <p:nvSpPr>
          <p:cNvPr id="3" name="Content Placeholder 2"/>
          <p:cNvSpPr>
            <a:spLocks noGrp="1"/>
          </p:cNvSpPr>
          <p:nvPr>
            <p:ph idx="1"/>
          </p:nvPr>
        </p:nvSpPr>
        <p:spPr/>
        <p:txBody>
          <a:bodyPr/>
          <a:lstStyle/>
          <a:p>
            <a:r>
              <a:rPr lang="en-US" b="1" dirty="0"/>
              <a:t>Outcome:</a:t>
            </a:r>
            <a:r>
              <a:rPr lang="en-US" dirty="0"/>
              <a:t>  Jury found plaintiff 25 percent liable for her injuries and the district 75 percent liable.  $8 million award reduced accordingly to $6 million.  No liability was found against the teacher</a:t>
            </a:r>
          </a:p>
          <a:p>
            <a:r>
              <a:rPr lang="en-US" i="1" dirty="0"/>
              <a:t>Question</a:t>
            </a:r>
          </a:p>
          <a:p>
            <a:pPr lvl="1"/>
            <a:r>
              <a:rPr lang="en-US" i="1" dirty="0"/>
              <a:t>What reasonable measures could be taken to reduce potential for injury and legal liability?</a:t>
            </a:r>
          </a:p>
        </p:txBody>
      </p:sp>
      <p:sp>
        <p:nvSpPr>
          <p:cNvPr id="9" name="Slide Number Placeholder 8"/>
          <p:cNvSpPr>
            <a:spLocks noGrp="1"/>
          </p:cNvSpPr>
          <p:nvPr>
            <p:ph type="sldNum" sz="quarter" idx="12"/>
          </p:nvPr>
        </p:nvSpPr>
        <p:spPr/>
        <p:txBody>
          <a:bodyPr/>
          <a:lstStyle/>
          <a:p>
            <a:fld id="{28B879BA-DDCD-46FE-B6EE-109284A3169F}" type="slidenum">
              <a:rPr lang="en-US" smtClean="0"/>
              <a:pPr/>
              <a:t>29</a:t>
            </a:fld>
            <a:endParaRPr lang="en-US" dirty="0"/>
          </a:p>
        </p:txBody>
      </p:sp>
    </p:spTree>
    <p:extLst>
      <p:ext uri="{BB962C8B-B14F-4D97-AF65-F5344CB8AC3E}">
        <p14:creationId xmlns:p14="http://schemas.microsoft.com/office/powerpoint/2010/main" val="264909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C2A1D61-9F1C-4BF8-9A70-99513F91746F}"/>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F7D811D3-3125-45B9-9E45-A992D4908632}"/>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Isosceles Triangle 23">
              <a:extLst>
                <a:ext uri="{FF2B5EF4-FFF2-40B4-BE49-F238E27FC236}">
                  <a16:creationId xmlns:a16="http://schemas.microsoft.com/office/drawing/2014/main" id="{15B95C84-8D17-44CF-9AA5-079338C9CE7A}"/>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065DB55E-0D03-48DF-AFA6-EED728460113}"/>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7FB9BB01-473A-47DA-9F0F-02F53169C262}"/>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Isosceles Triangle 26">
              <a:extLst>
                <a:ext uri="{FF2B5EF4-FFF2-40B4-BE49-F238E27FC236}">
                  <a16:creationId xmlns:a16="http://schemas.microsoft.com/office/drawing/2014/main" id="{3E31BD7C-BD17-45AA-9A0B-13B0B1C1893B}"/>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65E54B48-D4D9-427A-A1DC-48D95CE97F5F}"/>
              </a:ext>
            </a:extLst>
          </p:cNvPr>
          <p:cNvGrpSpPr/>
          <p:nvPr/>
        </p:nvGrpSpPr>
        <p:grpSpPr>
          <a:xfrm>
            <a:off x="-36162" y="-2763628"/>
            <a:ext cx="13447522" cy="9892021"/>
            <a:chOff x="-1865119" y="-4514850"/>
            <a:chExt cx="13447522" cy="9892021"/>
          </a:xfrm>
        </p:grpSpPr>
        <p:sp>
          <p:nvSpPr>
            <p:cNvPr id="32" name="Rectangle 31">
              <a:extLst>
                <a:ext uri="{FF2B5EF4-FFF2-40B4-BE49-F238E27FC236}">
                  <a16:creationId xmlns:a16="http://schemas.microsoft.com/office/drawing/2014/main" id="{1B6C4E0F-91F8-4EBD-A45A-CEF393CBBB2B}"/>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B5DABFD3-0D64-4A78-BB59-E0BB6BD0CD43}"/>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57141E45-1C06-42D5-A0BB-E5B99F74107D}"/>
              </a:ext>
            </a:extLst>
          </p:cNvPr>
          <p:cNvGrpSpPr/>
          <p:nvPr/>
        </p:nvGrpSpPr>
        <p:grpSpPr>
          <a:xfrm>
            <a:off x="-36162" y="-2866540"/>
            <a:ext cx="12859634" cy="9594486"/>
            <a:chOff x="-115184" y="-3581400"/>
            <a:chExt cx="12859634" cy="9594486"/>
          </a:xfrm>
        </p:grpSpPr>
        <p:sp>
          <p:nvSpPr>
            <p:cNvPr id="44" name="Rectangle 43">
              <a:extLst>
                <a:ext uri="{FF2B5EF4-FFF2-40B4-BE49-F238E27FC236}">
                  <a16:creationId xmlns:a16="http://schemas.microsoft.com/office/drawing/2014/main" id="{ED2B4FDD-393F-4115-BD8B-CBC4D265A0B7}"/>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0743B70A-189F-4E5D-B3E0-5F0FECB34590}"/>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0" name="Picture 39">
            <a:extLst>
              <a:ext uri="{FF2B5EF4-FFF2-40B4-BE49-F238E27FC236}">
                <a16:creationId xmlns:a16="http://schemas.microsoft.com/office/drawing/2014/main" id="{03F61C3B-967A-4E8D-9C3B-32C6CD473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68" y="9392073"/>
            <a:ext cx="3419056" cy="1346461"/>
          </a:xfrm>
          <a:prstGeom prst="rect">
            <a:avLst/>
          </a:prstGeom>
        </p:spPr>
      </p:pic>
      <p:sp>
        <p:nvSpPr>
          <p:cNvPr id="41" name="TextBox 40">
            <a:extLst>
              <a:ext uri="{FF2B5EF4-FFF2-40B4-BE49-F238E27FC236}">
                <a16:creationId xmlns:a16="http://schemas.microsoft.com/office/drawing/2014/main" id="{8D093DBC-7C52-4B46-9A80-C1A9A99FC778}"/>
              </a:ext>
            </a:extLst>
          </p:cNvPr>
          <p:cNvSpPr txBox="1"/>
          <p:nvPr/>
        </p:nvSpPr>
        <p:spPr>
          <a:xfrm>
            <a:off x="94129" y="721505"/>
            <a:ext cx="12729341"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ADDITIONAL LOSS CONTROL SERVICES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LOSS CO</a:t>
            </a:r>
            <a:r>
              <a:rPr lang="en-US" sz="4000" b="1" dirty="0">
                <a:solidFill>
                  <a:prstClr val="white"/>
                </a:solidFill>
                <a:latin typeface="Calibri" panose="020F0502020204030204" pitchFamily="34" charset="0"/>
              </a:rPr>
              <a:t>NTROL/TOOL BOX SESSIONS THROUGH ZYWAVE </a:t>
            </a:r>
          </a:p>
          <a:p>
            <a:pPr marL="1028700" lvl="1" indent="-571500">
              <a:buFont typeface="Arial" panose="020B0604020202020204" pitchFamily="34" charset="0"/>
              <a:buChar char="•"/>
              <a:defRPr/>
            </a:pPr>
            <a:r>
              <a:rPr lang="en-US" sz="3200" b="1" dirty="0">
                <a:solidFill>
                  <a:prstClr val="white"/>
                </a:solidFill>
                <a:latin typeface="Calibri" panose="020F0502020204030204" pitchFamily="34" charset="0"/>
              </a:rPr>
              <a:t>SENT BI-MONTHLY</a:t>
            </a:r>
          </a:p>
          <a:p>
            <a:pPr marL="571500" indent="-571500">
              <a:buFont typeface="Arial" panose="020B0604020202020204" pitchFamily="34" charset="0"/>
              <a:buChar char="•"/>
              <a:defRPr/>
            </a:pPr>
            <a:r>
              <a:rPr lang="en-US" sz="4000" b="1" dirty="0">
                <a:solidFill>
                  <a:prstClr val="white"/>
                </a:solidFill>
                <a:latin typeface="Calibri" panose="020F0502020204030204" pitchFamily="34" charset="0"/>
              </a:rPr>
              <a:t>BROWN &amp; BROWN WEBINAR CATALOGUE</a:t>
            </a:r>
          </a:p>
          <a:p>
            <a:pPr marL="571500" indent="-571500">
              <a:buFont typeface="Arial" panose="020B0604020202020204" pitchFamily="34" charset="0"/>
              <a:buChar char="•"/>
              <a:defRPr/>
            </a:pPr>
            <a:r>
              <a:rPr lang="en-US" sz="4000" b="1" dirty="0">
                <a:solidFill>
                  <a:prstClr val="white"/>
                </a:solidFill>
                <a:latin typeface="Calibri" panose="020F0502020204030204" pitchFamily="34" charset="0"/>
              </a:rPr>
              <a:t>ERIC WEST TOPIC SPECIFIC WEBINARS</a:t>
            </a:r>
          </a:p>
          <a:p>
            <a:pPr marL="1028700" lvl="1" indent="-571500">
              <a:buFont typeface="Arial" panose="020B0604020202020204" pitchFamily="34" charset="0"/>
              <a:buChar char="•"/>
              <a:defRPr/>
            </a:pPr>
            <a:r>
              <a:rPr lang="en-US" sz="3200" b="1" dirty="0">
                <a:solidFill>
                  <a:prstClr val="white"/>
                </a:solidFill>
                <a:latin typeface="Calibri" panose="020F0502020204030204" pitchFamily="34" charset="0"/>
              </a:rPr>
              <a:t>IAQ PRIOR TO SUMMER BREAK</a:t>
            </a:r>
          </a:p>
        </p:txBody>
      </p:sp>
      <p:sp>
        <p:nvSpPr>
          <p:cNvPr id="46" name="TextBox 45">
            <a:extLst>
              <a:ext uri="{FF2B5EF4-FFF2-40B4-BE49-F238E27FC236}">
                <a16:creationId xmlns:a16="http://schemas.microsoft.com/office/drawing/2014/main" id="{69B37790-9865-40BE-9F92-2B627228E184}"/>
              </a:ext>
            </a:extLst>
          </p:cNvPr>
          <p:cNvSpPr txBox="1"/>
          <p:nvPr/>
        </p:nvSpPr>
        <p:spPr>
          <a:xfrm>
            <a:off x="2826859" y="7328379"/>
            <a:ext cx="999661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SUB-FUND ADMINISTRATOR REPORT</a:t>
            </a:r>
          </a:p>
        </p:txBody>
      </p:sp>
      <p:sp>
        <p:nvSpPr>
          <p:cNvPr id="63" name="TextBox 62">
            <a:extLst>
              <a:ext uri="{FF2B5EF4-FFF2-40B4-BE49-F238E27FC236}">
                <a16:creationId xmlns:a16="http://schemas.microsoft.com/office/drawing/2014/main" id="{4B5910A4-832A-4352-9270-157EC0888646}"/>
              </a:ext>
            </a:extLst>
          </p:cNvPr>
          <p:cNvSpPr txBox="1"/>
          <p:nvPr/>
        </p:nvSpPr>
        <p:spPr>
          <a:xfrm>
            <a:off x="3408474" y="8534234"/>
            <a:ext cx="891503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ERIC West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In-Person Meeting</a:t>
            </a:r>
          </a:p>
        </p:txBody>
      </p:sp>
      <p:sp>
        <p:nvSpPr>
          <p:cNvPr id="64" name="Rectangle 63">
            <a:extLst>
              <a:ext uri="{FF2B5EF4-FFF2-40B4-BE49-F238E27FC236}">
                <a16:creationId xmlns:a16="http://schemas.microsoft.com/office/drawing/2014/main" id="{B788AB7B-4F65-4722-ABCA-B6093E37EB52}"/>
              </a:ext>
            </a:extLst>
          </p:cNvPr>
          <p:cNvSpPr/>
          <p:nvPr/>
        </p:nvSpPr>
        <p:spPr>
          <a:xfrm>
            <a:off x="3865493" y="10101852"/>
            <a:ext cx="8000998"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mn-cs"/>
              </a:rPr>
              <a:t>School Athletics: A Comprehensive Plan for Addressing Legal Liability and Promoting Student Safety</a:t>
            </a:r>
            <a:endParaRPr kumimoji="0" lang="en-US" sz="36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mn-ea"/>
              <a:cs typeface="+mn-cs"/>
            </a:endParaRPr>
          </a:p>
        </p:txBody>
      </p:sp>
      <p:grpSp>
        <p:nvGrpSpPr>
          <p:cNvPr id="68" name="Group 67">
            <a:extLst>
              <a:ext uri="{FF2B5EF4-FFF2-40B4-BE49-F238E27FC236}">
                <a16:creationId xmlns:a16="http://schemas.microsoft.com/office/drawing/2014/main" id="{958BC3FF-2844-43FF-9AB8-46C57301166C}"/>
              </a:ext>
            </a:extLst>
          </p:cNvPr>
          <p:cNvGrpSpPr/>
          <p:nvPr/>
        </p:nvGrpSpPr>
        <p:grpSpPr>
          <a:xfrm>
            <a:off x="4389481" y="12029756"/>
            <a:ext cx="8000998" cy="716089"/>
            <a:chOff x="1913820" y="4530138"/>
            <a:chExt cx="8878184" cy="716089"/>
          </a:xfrm>
        </p:grpSpPr>
        <p:sp>
          <p:nvSpPr>
            <p:cNvPr id="69" name="Rectangle 68">
              <a:extLst>
                <a:ext uri="{FF2B5EF4-FFF2-40B4-BE49-F238E27FC236}">
                  <a16:creationId xmlns:a16="http://schemas.microsoft.com/office/drawing/2014/main" id="{DC6BA980-1AAA-46EB-B113-1C8A53FB8293}"/>
                </a:ext>
              </a:extLst>
            </p:cNvPr>
            <p:cNvSpPr/>
            <p:nvPr/>
          </p:nvSpPr>
          <p:spPr>
            <a:xfrm>
              <a:off x="4151753" y="4530138"/>
              <a:ext cx="4402318" cy="71608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6978AFD1-24DD-484E-830D-33A71E5B5903}"/>
                </a:ext>
              </a:extLst>
            </p:cNvPr>
            <p:cNvSpPr/>
            <p:nvPr/>
          </p:nvSpPr>
          <p:spPr>
            <a:xfrm>
              <a:off x="1913820" y="4626573"/>
              <a:ext cx="887818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Friday, May 9, 2025</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4690631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06A6-755E-C423-9C6B-996CC5103AC0}"/>
              </a:ext>
            </a:extLst>
          </p:cNvPr>
          <p:cNvSpPr>
            <a:spLocks noGrp="1"/>
          </p:cNvSpPr>
          <p:nvPr>
            <p:ph type="title"/>
          </p:nvPr>
        </p:nvSpPr>
        <p:spPr/>
        <p:txBody>
          <a:bodyPr/>
          <a:lstStyle/>
          <a:p>
            <a:r>
              <a:rPr lang="en-US" dirty="0"/>
              <a:t>Duty to Supervise Locker Room</a:t>
            </a:r>
          </a:p>
        </p:txBody>
      </p:sp>
      <p:sp>
        <p:nvSpPr>
          <p:cNvPr id="3" name="Content Placeholder 2">
            <a:extLst>
              <a:ext uri="{FF2B5EF4-FFF2-40B4-BE49-F238E27FC236}">
                <a16:creationId xmlns:a16="http://schemas.microsoft.com/office/drawing/2014/main" id="{54E7BBC6-A8EF-D76F-97B0-975657C7F264}"/>
              </a:ext>
            </a:extLst>
          </p:cNvPr>
          <p:cNvSpPr>
            <a:spLocks noGrp="1"/>
          </p:cNvSpPr>
          <p:nvPr>
            <p:ph idx="1"/>
          </p:nvPr>
        </p:nvSpPr>
        <p:spPr/>
        <p:txBody>
          <a:bodyPr>
            <a:normAutofit/>
          </a:bodyPr>
          <a:lstStyle/>
          <a:p>
            <a:r>
              <a:rPr lang="en-US" dirty="0"/>
              <a:t>Issues may include health and safety (roughhousing) code of conduct, HIB, hazing, sexual assault</a:t>
            </a:r>
          </a:p>
          <a:p>
            <a:r>
              <a:rPr lang="en-US" dirty="0"/>
              <a:t>Hazing can quickly get out of control</a:t>
            </a:r>
          </a:p>
          <a:p>
            <a:pPr lvl="1"/>
            <a:r>
              <a:rPr lang="en-US" dirty="0">
                <a:hlinkClick r:id="rId2"/>
              </a:rPr>
              <a:t>Members of High Baseball Team Suspended Over Biting Incident</a:t>
            </a:r>
            <a:endParaRPr lang="en-US" dirty="0"/>
          </a:p>
          <a:p>
            <a:r>
              <a:rPr lang="en-US" dirty="0"/>
              <a:t>In light of well publicized 2014 locker room issue involving another district and the football team, NJDOE made clear expectation to supervise students “at all times”</a:t>
            </a:r>
          </a:p>
        </p:txBody>
      </p:sp>
      <p:sp>
        <p:nvSpPr>
          <p:cNvPr id="4" name="Slide Number Placeholder 3">
            <a:extLst>
              <a:ext uri="{FF2B5EF4-FFF2-40B4-BE49-F238E27FC236}">
                <a16:creationId xmlns:a16="http://schemas.microsoft.com/office/drawing/2014/main" id="{4A7DFB22-4B4E-8CF8-E3AC-D72E5695D141}"/>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12886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1600200"/>
            <a:ext cx="8686800" cy="4800600"/>
          </a:xfrm>
        </p:spPr>
        <p:txBody>
          <a:bodyPr>
            <a:normAutofit/>
          </a:bodyPr>
          <a:lstStyle/>
          <a:p>
            <a:pPr>
              <a:buNone/>
            </a:pPr>
            <a:r>
              <a:rPr lang="en-US" b="1" dirty="0"/>
              <a:t>Section 8.5. Hazing. </a:t>
            </a:r>
          </a:p>
          <a:p>
            <a:r>
              <a:rPr lang="en-US" dirty="0"/>
              <a:t>Hazing is a separate offense under N.J.S.A. 2C:40-3. Hazing is a disorderly persons offense when the conduct, other than competitive athletic events, may place another person in danger of bodily injury. </a:t>
            </a:r>
          </a:p>
          <a:p>
            <a:r>
              <a:rPr lang="en-US" dirty="0"/>
              <a:t>When serious bodily injury results, the offense is aggravated hazing, which is a crime of the fourth degree. </a:t>
            </a:r>
          </a:p>
          <a:p>
            <a:r>
              <a:rPr lang="en-US" dirty="0"/>
              <a:t>The consent of the person hazed is not a defense. N.J.S.A. 2C:40-4. Any other criminal conduct under the New Jersey Code of Criminal Justice also may be charged. N.J.S.A. 2C:40-5. </a:t>
            </a:r>
          </a:p>
        </p:txBody>
      </p:sp>
      <p:sp>
        <p:nvSpPr>
          <p:cNvPr id="3" name="Title 2"/>
          <p:cNvSpPr>
            <a:spLocks noGrp="1"/>
          </p:cNvSpPr>
          <p:nvPr>
            <p:ph type="title"/>
          </p:nvPr>
        </p:nvSpPr>
        <p:spPr/>
        <p:txBody>
          <a:bodyPr>
            <a:normAutofit/>
          </a:bodyPr>
          <a:lstStyle/>
          <a:p>
            <a:pPr algn="ctr"/>
            <a:r>
              <a:rPr lang="en-US" u="sng" dirty="0">
                <a:solidFill>
                  <a:schemeClr val="tx1"/>
                </a:solidFill>
              </a:rPr>
              <a:t>Hazing as a Crime </a:t>
            </a:r>
            <a:r>
              <a:rPr lang="en-US" dirty="0"/>
              <a:t>-</a:t>
            </a:r>
            <a:r>
              <a:rPr lang="en-US" u="sng" dirty="0">
                <a:solidFill>
                  <a:schemeClr val="tx1"/>
                </a:solidFill>
              </a:rPr>
              <a:t> MOA </a:t>
            </a:r>
            <a:br>
              <a:rPr lang="en-US" u="sng" dirty="0">
                <a:solidFill>
                  <a:schemeClr val="tx1"/>
                </a:solidFill>
              </a:rPr>
            </a:br>
            <a:r>
              <a:rPr lang="en-US" u="sng" dirty="0">
                <a:solidFill>
                  <a:schemeClr val="tx1"/>
                </a:solidFill>
              </a:rPr>
              <a:t>with Law Enforcement</a:t>
            </a:r>
          </a:p>
        </p:txBody>
      </p:sp>
      <p:sp>
        <p:nvSpPr>
          <p:cNvPr id="7" name="Slide Number Placeholder 6">
            <a:extLst>
              <a:ext uri="{FF2B5EF4-FFF2-40B4-BE49-F238E27FC236}">
                <a16:creationId xmlns:a16="http://schemas.microsoft.com/office/drawing/2014/main" id="{4131F13B-4861-E445-818F-2B5741C221C5}"/>
              </a:ext>
            </a:extLst>
          </p:cNvPr>
          <p:cNvSpPr>
            <a:spLocks noGrp="1"/>
          </p:cNvSpPr>
          <p:nvPr>
            <p:ph type="sldNum" sz="quarter" idx="12"/>
          </p:nvPr>
        </p:nvSpPr>
        <p:spPr/>
        <p:txBody>
          <a:bodyPr/>
          <a:lstStyle/>
          <a:p>
            <a:fld id="{A4DAD72E-708B-4714-9EC5-9209231AF236}" type="slidenum">
              <a:rPr lang="en-US" smtClean="0"/>
              <a:pPr/>
              <a:t>31</a:t>
            </a:fld>
            <a:endParaRPr lang="en-US" dirty="0"/>
          </a:p>
        </p:txBody>
      </p:sp>
    </p:spTree>
    <p:extLst>
      <p:ext uri="{BB962C8B-B14F-4D97-AF65-F5344CB8AC3E}">
        <p14:creationId xmlns:p14="http://schemas.microsoft.com/office/powerpoint/2010/main" val="2524479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066800"/>
            <a:ext cx="8686800" cy="5334000"/>
          </a:xfrm>
        </p:spPr>
        <p:txBody>
          <a:bodyPr>
            <a:normAutofit fontScale="92500" lnSpcReduction="20000"/>
          </a:bodyPr>
          <a:lstStyle/>
          <a:p>
            <a:pPr>
              <a:buNone/>
            </a:pPr>
            <a:r>
              <a:rPr lang="en-US" b="1" dirty="0"/>
              <a:t>Section 4.5. Hazing. </a:t>
            </a:r>
          </a:p>
          <a:p>
            <a:r>
              <a:rPr lang="en-US" dirty="0"/>
              <a:t>Hazing is a process, based on tradition that is used by groups to maintain a hierarchy (i.e., a pecking order) within the group. </a:t>
            </a:r>
          </a:p>
          <a:p>
            <a:r>
              <a:rPr lang="en-US" dirty="0"/>
              <a:t>Regardless of consent, the rituals require individuals to engage in activities that are physically and psychologically stressful. </a:t>
            </a:r>
          </a:p>
          <a:p>
            <a:pPr lvl="1"/>
            <a:r>
              <a:rPr lang="en-US" dirty="0"/>
              <a:t>These activities can be humiliating, demeaning, intimidating and exhausting, all of which results in physical or emotional discomfort. </a:t>
            </a:r>
          </a:p>
          <a:p>
            <a:r>
              <a:rPr lang="en-US" dirty="0"/>
              <a:t>Hazing is about group dynamics and proving one’s worthiness to become a member of a specific group. </a:t>
            </a:r>
          </a:p>
          <a:p>
            <a:pPr lvl="1"/>
            <a:r>
              <a:rPr lang="en-US" dirty="0"/>
              <a:t>The newcomer, or victim, is hazed. </a:t>
            </a:r>
          </a:p>
          <a:p>
            <a:pPr lvl="1"/>
            <a:r>
              <a:rPr lang="en-US" dirty="0"/>
              <a:t>Once accepted by the group, the victim becomes a bystander and watches others get hazed. </a:t>
            </a:r>
          </a:p>
          <a:p>
            <a:r>
              <a:rPr lang="en-US" dirty="0"/>
              <a:t>Eventually the bystander typically achieves senior status and power, and becomes a perpetrator. </a:t>
            </a:r>
          </a:p>
        </p:txBody>
      </p:sp>
      <p:sp>
        <p:nvSpPr>
          <p:cNvPr id="3" name="Title 2"/>
          <p:cNvSpPr>
            <a:spLocks noGrp="1"/>
          </p:cNvSpPr>
          <p:nvPr>
            <p:ph type="title"/>
          </p:nvPr>
        </p:nvSpPr>
        <p:spPr>
          <a:xfrm>
            <a:off x="1981200" y="274638"/>
            <a:ext cx="8229600" cy="792162"/>
          </a:xfrm>
        </p:spPr>
        <p:txBody>
          <a:bodyPr>
            <a:normAutofit/>
          </a:bodyPr>
          <a:lstStyle/>
          <a:p>
            <a:r>
              <a:rPr lang="en-US" u="sng" dirty="0">
                <a:solidFill>
                  <a:schemeClr val="tx1"/>
                </a:solidFill>
              </a:rPr>
              <a:t>Hazing Definition under MOA</a:t>
            </a:r>
          </a:p>
        </p:txBody>
      </p:sp>
      <p:sp>
        <p:nvSpPr>
          <p:cNvPr id="7" name="Slide Number Placeholder 6">
            <a:extLst>
              <a:ext uri="{FF2B5EF4-FFF2-40B4-BE49-F238E27FC236}">
                <a16:creationId xmlns:a16="http://schemas.microsoft.com/office/drawing/2014/main" id="{26B3C219-B763-0B4E-81DF-097276932B15}"/>
              </a:ext>
            </a:extLst>
          </p:cNvPr>
          <p:cNvSpPr>
            <a:spLocks noGrp="1"/>
          </p:cNvSpPr>
          <p:nvPr>
            <p:ph type="sldNum" sz="quarter" idx="12"/>
          </p:nvPr>
        </p:nvSpPr>
        <p:spPr/>
        <p:txBody>
          <a:bodyPr/>
          <a:lstStyle/>
          <a:p>
            <a:fld id="{A4DAD72E-708B-4714-9EC5-9209231AF236}" type="slidenum">
              <a:rPr lang="en-US" smtClean="0"/>
              <a:pPr/>
              <a:t>32</a:t>
            </a:fld>
            <a:endParaRPr lang="en-US" dirty="0"/>
          </a:p>
        </p:txBody>
      </p:sp>
    </p:spTree>
    <p:extLst>
      <p:ext uri="{BB962C8B-B14F-4D97-AF65-F5344CB8AC3E}">
        <p14:creationId xmlns:p14="http://schemas.microsoft.com/office/powerpoint/2010/main" val="3420702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0D41-670C-46F2-BE69-C1EFF9BB3389}"/>
              </a:ext>
            </a:extLst>
          </p:cNvPr>
          <p:cNvSpPr>
            <a:spLocks noGrp="1"/>
          </p:cNvSpPr>
          <p:nvPr>
            <p:ph type="title"/>
          </p:nvPr>
        </p:nvSpPr>
        <p:spPr/>
        <p:txBody>
          <a:bodyPr/>
          <a:lstStyle/>
          <a:p>
            <a:r>
              <a:rPr lang="en-US" dirty="0"/>
              <a:t>Addressing Hazing</a:t>
            </a:r>
          </a:p>
        </p:txBody>
      </p:sp>
      <p:sp>
        <p:nvSpPr>
          <p:cNvPr id="3" name="Content Placeholder 2">
            <a:extLst>
              <a:ext uri="{FF2B5EF4-FFF2-40B4-BE49-F238E27FC236}">
                <a16:creationId xmlns:a16="http://schemas.microsoft.com/office/drawing/2014/main" id="{0112D025-E37D-4524-80FE-77C718AE67B5}"/>
              </a:ext>
            </a:extLst>
          </p:cNvPr>
          <p:cNvSpPr>
            <a:spLocks noGrp="1"/>
          </p:cNvSpPr>
          <p:nvPr>
            <p:ph idx="1"/>
          </p:nvPr>
        </p:nvSpPr>
        <p:spPr>
          <a:xfrm>
            <a:off x="1981200" y="1646238"/>
            <a:ext cx="8229600" cy="4525963"/>
          </a:xfrm>
        </p:spPr>
        <p:txBody>
          <a:bodyPr>
            <a:normAutofit/>
          </a:bodyPr>
          <a:lstStyle/>
          <a:p>
            <a:r>
              <a:rPr lang="en-US" dirty="0"/>
              <a:t>Identify situations where potential exists for hazing to occur</a:t>
            </a:r>
          </a:p>
          <a:p>
            <a:r>
              <a:rPr lang="en-US" dirty="0"/>
              <a:t>Ensure proper supervision of students involved in athletics, extra curriculars</a:t>
            </a:r>
          </a:p>
          <a:p>
            <a:r>
              <a:rPr lang="en-US" dirty="0"/>
              <a:t>Develop alternative means to honor tradition, recognize upper classmen/team leaders</a:t>
            </a:r>
          </a:p>
          <a:p>
            <a:r>
              <a:rPr lang="en-US" dirty="0"/>
              <a:t>Promote school climate that is respectful to all</a:t>
            </a:r>
          </a:p>
          <a:p>
            <a:r>
              <a:rPr lang="en-US" dirty="0"/>
              <a:t>Recognize some forms of hazing may be criminal in nature, require law enforcement notice</a:t>
            </a:r>
          </a:p>
        </p:txBody>
      </p:sp>
      <p:sp>
        <p:nvSpPr>
          <p:cNvPr id="4" name="Slide Number Placeholder 3">
            <a:extLst>
              <a:ext uri="{FF2B5EF4-FFF2-40B4-BE49-F238E27FC236}">
                <a16:creationId xmlns:a16="http://schemas.microsoft.com/office/drawing/2014/main" id="{D750487D-5AF2-4A55-8B66-EC0223E6408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178349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Footer Placeholder 5"/>
          <p:cNvSpPr txBox="1"/>
          <p:nvPr/>
        </p:nvSpPr>
        <p:spPr>
          <a:xfrm>
            <a:off x="2952750" y="5772150"/>
            <a:ext cx="6286500"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defRPr sz="1200" b="1">
                <a:solidFill>
                  <a:srgbClr val="FFFFFF"/>
                </a:solidFill>
                <a:latin typeface="Arial"/>
                <a:ea typeface="Arial"/>
                <a:cs typeface="Arial"/>
                <a:sym typeface="Arial"/>
              </a:defRPr>
            </a:lvl1pPr>
          </a:lstStyle>
          <a:p>
            <a:r>
              <a:rPr sz="900" dirty="0"/>
              <a:t>New Jersey School Boards Association – Serving Local Boards of Education Since 1914</a:t>
            </a:r>
          </a:p>
        </p:txBody>
      </p:sp>
      <p:sp>
        <p:nvSpPr>
          <p:cNvPr id="294" name="Rectangle 2"/>
          <p:cNvSpPr txBox="1">
            <a:spLocks noGrp="1"/>
          </p:cNvSpPr>
          <p:nvPr>
            <p:ph type="title"/>
          </p:nvPr>
        </p:nvSpPr>
        <p:spPr>
          <a:prstGeom prst="rect">
            <a:avLst/>
          </a:prstGeom>
        </p:spPr>
        <p:txBody>
          <a:bodyPr>
            <a:normAutofit/>
          </a:bodyPr>
          <a:lstStyle>
            <a:lvl1pPr algn="ctr">
              <a:defRPr sz="3600"/>
            </a:lvl1pPr>
          </a:lstStyle>
          <a:p>
            <a:r>
              <a:rPr lang="en-US" sz="4400" dirty="0">
                <a:latin typeface="Calibri" panose="020F0502020204030204" pitchFamily="34" charset="0"/>
                <a:cs typeface="Calibri" panose="020F0502020204030204" pitchFamily="34" charset="0"/>
              </a:rPr>
              <a:t>Legislative Update  </a:t>
            </a:r>
            <a:endParaRPr sz="4400" dirty="0">
              <a:latin typeface="Calibri" panose="020F0502020204030204" pitchFamily="34" charset="0"/>
              <a:cs typeface="Calibri" panose="020F0502020204030204" pitchFamily="34" charset="0"/>
            </a:endParaRPr>
          </a:p>
        </p:txBody>
      </p:sp>
      <p:sp>
        <p:nvSpPr>
          <p:cNvPr id="295" name="Rectangle 3"/>
          <p:cNvSpPr txBox="1">
            <a:spLocks noGrp="1"/>
          </p:cNvSpPr>
          <p:nvPr>
            <p:ph idx="1"/>
          </p:nvPr>
        </p:nvSpPr>
        <p:spPr>
          <a:prstGeom prst="rect">
            <a:avLst/>
          </a:prstGeom>
        </p:spPr>
        <p:txBody>
          <a:bodyPr>
            <a:normAutofit fontScale="55000" lnSpcReduction="20000"/>
          </a:bodyPr>
          <a:lstStyle/>
          <a:p>
            <a:r>
              <a:rPr lang="en-US" sz="4100" b="1" dirty="0">
                <a:solidFill>
                  <a:srgbClr val="3B8EDE"/>
                </a:solidFill>
                <a:ea typeface="Calibri" panose="020F0502020204030204" pitchFamily="34" charset="0"/>
                <a:cs typeface="Times New Roman" panose="02020603050405020304" pitchFamily="18" charset="0"/>
              </a:rPr>
              <a:t>P.L. 2021 c. 208 (8/24/2021) </a:t>
            </a:r>
            <a:r>
              <a:rPr lang="en-US" sz="4100" dirty="0">
                <a:ea typeface="Calibri" panose="020F0502020204030204" pitchFamily="34" charset="0"/>
                <a:cs typeface="Times New Roman" panose="02020603050405020304" pitchFamily="18" charset="0"/>
              </a:rPr>
              <a:t>Requires BOE </a:t>
            </a:r>
            <a:r>
              <a:rPr lang="en-US" sz="4100" spc="20" dirty="0"/>
              <a:t>of school district with high school or middle school to  provide a program for the enforcement of the policy against hazing and adopt appropriate penalties for violation of the policy</a:t>
            </a:r>
          </a:p>
          <a:p>
            <a:r>
              <a:rPr lang="en-US" sz="4100" spc="20" dirty="0"/>
              <a:t>Penalties for violations of the policy may include:</a:t>
            </a:r>
          </a:p>
          <a:p>
            <a:pPr lvl="1"/>
            <a:r>
              <a:rPr lang="en-US" sz="4100" spc="20" dirty="0"/>
              <a:t>Withholding of diplomas or transcripts pending compliance with the rules;</a:t>
            </a:r>
          </a:p>
          <a:p>
            <a:pPr lvl="1"/>
            <a:r>
              <a:rPr lang="en-US" sz="4100" spc="20" dirty="0"/>
              <a:t>Rescission of permission for the organization or group, whose student members are being penalized under the anti-hazing policy, to operate on campus or school property or to otherwise operate under the sanction or recognition of the school district or nonpublic school; and</a:t>
            </a:r>
          </a:p>
          <a:p>
            <a:pPr lvl="1"/>
            <a:r>
              <a:rPr lang="en-US" sz="4100" spc="20" dirty="0"/>
              <a:t>Imposition of probation, suspension, dismissal, or expulsion.</a:t>
            </a:r>
          </a:p>
          <a:p>
            <a:r>
              <a:rPr lang="en-US" sz="4100" spc="20" dirty="0"/>
              <a:t>A penalty imposed under this section shall be in addition to a penalty imposed for violation of any other school district or nonpublic school rule to which the violator may be subject.</a:t>
            </a:r>
          </a:p>
          <a:p>
            <a:r>
              <a:rPr lang="en-US" sz="4100" spc="20" dirty="0"/>
              <a:t>Policy adopted shall apply to each act conducted on or off campus if the acts are deemed to constitute hazing.</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7F65AC4C-9C20-439F-BA4C-5597F8324419}"/>
              </a:ext>
            </a:extLst>
          </p:cNvPr>
          <p:cNvSpPr>
            <a:spLocks noGrp="1"/>
          </p:cNvSpPr>
          <p:nvPr>
            <p:ph type="sldNum" sz="quarter" idx="12"/>
          </p:nvPr>
        </p:nvSpPr>
        <p:spPr/>
        <p:txBody>
          <a:bodyPr/>
          <a:lstStyle/>
          <a:p>
            <a:pPr>
              <a:defRPr/>
            </a:pPr>
            <a:fld id="{E26E0598-41B6-4983-81FA-25A5B912657C}"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377615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6CEE-3B8F-2505-C974-4E8E8F40CB7D}"/>
              </a:ext>
            </a:extLst>
          </p:cNvPr>
          <p:cNvSpPr>
            <a:spLocks noGrp="1"/>
          </p:cNvSpPr>
          <p:nvPr>
            <p:ph type="title"/>
          </p:nvPr>
        </p:nvSpPr>
        <p:spPr/>
        <p:txBody>
          <a:bodyPr>
            <a:normAutofit/>
          </a:bodyPr>
          <a:lstStyle/>
          <a:p>
            <a:r>
              <a:rPr lang="en-US" dirty="0"/>
              <a:t>Addressing Conduct </a:t>
            </a:r>
            <a:br>
              <a:rPr lang="en-US" dirty="0"/>
            </a:br>
            <a:r>
              <a:rPr lang="en-US" dirty="0"/>
              <a:t>Away from School</a:t>
            </a:r>
          </a:p>
        </p:txBody>
      </p:sp>
      <p:sp>
        <p:nvSpPr>
          <p:cNvPr id="3" name="Content Placeholder 2">
            <a:extLst>
              <a:ext uri="{FF2B5EF4-FFF2-40B4-BE49-F238E27FC236}">
                <a16:creationId xmlns:a16="http://schemas.microsoft.com/office/drawing/2014/main" id="{DE683D2C-2143-B53A-10DA-A27860B9C8FE}"/>
              </a:ext>
            </a:extLst>
          </p:cNvPr>
          <p:cNvSpPr>
            <a:spLocks noGrp="1"/>
          </p:cNvSpPr>
          <p:nvPr>
            <p:ph idx="1"/>
          </p:nvPr>
        </p:nvSpPr>
        <p:spPr>
          <a:xfrm>
            <a:off x="1981200" y="1600207"/>
            <a:ext cx="8229600" cy="4878831"/>
          </a:xfrm>
        </p:spPr>
        <p:txBody>
          <a:bodyPr>
            <a:normAutofit fontScale="85000" lnSpcReduction="20000"/>
          </a:bodyPr>
          <a:lstStyle/>
          <a:p>
            <a:r>
              <a:rPr lang="en-US" u="sng" dirty="0"/>
              <a:t>R.R. v. Shore Regional</a:t>
            </a:r>
            <a:r>
              <a:rPr lang="en-US" dirty="0"/>
              <a:t> – student threatens another with a knife outside school, school able to take action</a:t>
            </a:r>
          </a:p>
          <a:p>
            <a:r>
              <a:rPr lang="en-US" u="sng" dirty="0"/>
              <a:t>Levy v. Mahanoy</a:t>
            </a:r>
            <a:r>
              <a:rPr lang="en-US" dirty="0"/>
              <a:t> – SCOTUS decision, too far to remove from JV cheerleading squad and softball team for use of improper language online</a:t>
            </a:r>
          </a:p>
          <a:p>
            <a:r>
              <a:rPr lang="en-US" u="sng" dirty="0"/>
              <a:t>Anti-Bullying Bill of Rights</a:t>
            </a:r>
            <a:r>
              <a:rPr lang="en-US" dirty="0"/>
              <a:t> – Is behavior outside school likely to cause substantial disruption in school</a:t>
            </a:r>
          </a:p>
          <a:p>
            <a:r>
              <a:rPr lang="en-US" u="sng" dirty="0"/>
              <a:t>N.J.A.C. 6A:16-7.6</a:t>
            </a:r>
            <a:r>
              <a:rPr lang="en-US" dirty="0"/>
              <a:t> – Code for conduct away from school grounds - Is it necessary to act to protect health and safety, maintain order in school</a:t>
            </a:r>
          </a:p>
          <a:p>
            <a:r>
              <a:rPr lang="en-US" u="sng" dirty="0"/>
              <a:t>G.D. M. v. Ramapo Indian Hills</a:t>
            </a:r>
            <a:r>
              <a:rPr lang="en-US" dirty="0"/>
              <a:t> – school district’s student athlete contract went too far, unenforceable where there is not sufficient nexus to district </a:t>
            </a:r>
          </a:p>
          <a:p>
            <a:pPr lvl="1"/>
            <a:r>
              <a:rPr lang="en-US" sz="2800" dirty="0"/>
              <a:t>See </a:t>
            </a:r>
            <a:r>
              <a:rPr lang="en-US" sz="2800" dirty="0">
                <a:hlinkClick r:id="rId2"/>
              </a:rPr>
              <a:t>LEGAL ONE Video</a:t>
            </a:r>
            <a:r>
              <a:rPr lang="en-US" sz="2800" dirty="0"/>
              <a:t> summarizing case and legal implications</a:t>
            </a:r>
            <a:endParaRPr lang="en-US" dirty="0"/>
          </a:p>
        </p:txBody>
      </p:sp>
      <p:sp>
        <p:nvSpPr>
          <p:cNvPr id="4" name="Slide Number Placeholder 3">
            <a:extLst>
              <a:ext uri="{FF2B5EF4-FFF2-40B4-BE49-F238E27FC236}">
                <a16:creationId xmlns:a16="http://schemas.microsoft.com/office/drawing/2014/main" id="{4BB50CC1-A8DB-EB63-8CB0-74A2E6453BE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52000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894034"/>
          </a:xfrm>
        </p:spPr>
        <p:txBody>
          <a:bodyPr>
            <a:normAutofit fontScale="90000"/>
          </a:bodyPr>
          <a:lstStyle/>
          <a:p>
            <a:pPr algn="ctr"/>
            <a:r>
              <a:rPr lang="en-US" sz="3600" dirty="0"/>
              <a:t>Implications of Ramapo-Indian Hills </a:t>
            </a:r>
            <a:br>
              <a:rPr lang="en-US" sz="3600" dirty="0"/>
            </a:br>
            <a:r>
              <a:rPr lang="en-US" sz="3600" dirty="0"/>
              <a:t>decision for Board Policy</a:t>
            </a:r>
          </a:p>
        </p:txBody>
      </p:sp>
      <p:sp>
        <p:nvSpPr>
          <p:cNvPr id="2" name="Content Placeholder 1"/>
          <p:cNvSpPr>
            <a:spLocks noGrp="1"/>
          </p:cNvSpPr>
          <p:nvPr>
            <p:ph idx="1"/>
          </p:nvPr>
        </p:nvSpPr>
        <p:spPr>
          <a:xfrm>
            <a:off x="1981200" y="1219200"/>
            <a:ext cx="8229600" cy="5364162"/>
          </a:xfrm>
        </p:spPr>
        <p:txBody>
          <a:bodyPr>
            <a:noAutofit/>
          </a:bodyPr>
          <a:lstStyle/>
          <a:p>
            <a:pPr marL="342900" indent="-342900"/>
            <a:r>
              <a:rPr lang="en-US" sz="2000" dirty="0"/>
              <a:t>Cannot suspend or remove a student from sports or other extra-curricular activities solely because the student was involved in use of alcohol or drugs off school grounds, or engages in criminal activity or juvenile delinquency</a:t>
            </a:r>
          </a:p>
          <a:p>
            <a:pPr marL="342900" indent="-342900"/>
            <a:r>
              <a:rPr lang="en-US" sz="2000" b="1" dirty="0"/>
              <a:t>Need to show nexus between conduct off school grounds and school environment</a:t>
            </a:r>
            <a:endParaRPr lang="en-US" sz="2000" dirty="0"/>
          </a:p>
          <a:p>
            <a:pPr marL="342900" indent="-342900"/>
            <a:r>
              <a:rPr lang="en-US" sz="2000" dirty="0"/>
              <a:t>Must meet standards in N.J.A.C. 6A:16-7.6</a:t>
            </a:r>
          </a:p>
          <a:p>
            <a:pPr marL="342900" indent="-342900"/>
            <a:r>
              <a:rPr lang="en-US" sz="2000" dirty="0"/>
              <a:t>Failure to revise policies could lead to significant liability for districts  </a:t>
            </a:r>
          </a:p>
          <a:p>
            <a:pPr marL="342900" indent="-342900"/>
            <a:r>
              <a:rPr lang="en-US" sz="2000" dirty="0"/>
              <a:t>Requires changes in typical 24/7 policies in place in most districts for their high school athletes and in some districts for students involved in other extra-curricular activities</a:t>
            </a:r>
            <a:endParaRPr lang="en-US" sz="2000" b="1" dirty="0"/>
          </a:p>
          <a:p>
            <a:pPr marL="342900" indent="-342900"/>
            <a:r>
              <a:rPr lang="en-US" sz="2000" b="1" dirty="0"/>
              <a:t>IT DOES NOT </a:t>
            </a:r>
            <a:r>
              <a:rPr lang="en-US" sz="2000" dirty="0"/>
              <a:t>change any requirements related to reporting on HIB, dating violence, or when a student is suspected of being under the influence</a:t>
            </a:r>
          </a:p>
          <a:p>
            <a:pPr marL="342900" indent="-342900"/>
            <a:endParaRPr lang="en-US" sz="2400" dirty="0"/>
          </a:p>
        </p:txBody>
      </p:sp>
      <p:sp>
        <p:nvSpPr>
          <p:cNvPr id="4" name="Slide Number Placeholder 3"/>
          <p:cNvSpPr>
            <a:spLocks noGrp="1"/>
          </p:cNvSpPr>
          <p:nvPr>
            <p:ph type="sldNum" sz="quarter" idx="12"/>
          </p:nvPr>
        </p:nvSpPr>
        <p:spPr>
          <a:xfrm>
            <a:off x="8077200" y="63563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6E13E4-5BE1-4FF8-8C04-C1E8277D4D08}" type="slidenum">
              <a:rPr lang="en-US" smtClean="0"/>
              <a:pPr/>
              <a:t>36</a:t>
            </a:fld>
            <a:endParaRPr lang="en-US" dirty="0"/>
          </a:p>
        </p:txBody>
      </p:sp>
    </p:spTree>
    <p:extLst>
      <p:ext uri="{BB962C8B-B14F-4D97-AF65-F5344CB8AC3E}">
        <p14:creationId xmlns:p14="http://schemas.microsoft.com/office/powerpoint/2010/main" val="3739046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1524000" y="136525"/>
            <a:ext cx="9144000" cy="114300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1800"/>
            </a:pPr>
            <a:r>
              <a:rPr lang="en-US" sz="3600" dirty="0"/>
              <a:t>Student Discipline – First Amendment Rights</a:t>
            </a:r>
            <a:endParaRPr sz="3600" dirty="0">
              <a:solidFill>
                <a:srgbClr val="3868D4"/>
              </a:solidFill>
            </a:endParaRPr>
          </a:p>
        </p:txBody>
      </p:sp>
      <p:sp>
        <p:nvSpPr>
          <p:cNvPr id="241" name="Google Shape;241;p34"/>
          <p:cNvSpPr txBox="1">
            <a:spLocks noGrp="1"/>
          </p:cNvSpPr>
          <p:nvPr>
            <p:ph idx="1"/>
          </p:nvPr>
        </p:nvSpPr>
        <p:spPr>
          <a:xfrm>
            <a:off x="1901576" y="1279526"/>
            <a:ext cx="8388849" cy="5197475"/>
          </a:xfrm>
          <a:prstGeom prst="rect">
            <a:avLst/>
          </a:prstGeom>
          <a:noFill/>
          <a:ln>
            <a:noFill/>
          </a:ln>
        </p:spPr>
        <p:txBody>
          <a:bodyPr spcFirstLastPara="1" vert="horz" wrap="square" lIns="91425" tIns="45700" rIns="91425" bIns="45700" rtlCol="0" anchor="t" anchorCtr="0">
            <a:noAutofit/>
          </a:bodyPr>
          <a:lstStyle/>
          <a:p>
            <a:pPr algn="ctr">
              <a:lnSpc>
                <a:spcPct val="70000"/>
              </a:lnSpc>
              <a:spcBef>
                <a:spcPts val="0"/>
              </a:spcBef>
              <a:buClr>
                <a:schemeClr val="dk1"/>
              </a:buClr>
              <a:buSzPts val="1595"/>
              <a:buNone/>
            </a:pPr>
            <a:r>
              <a:rPr lang="en-US" sz="2400" b="1" dirty="0">
                <a:solidFill>
                  <a:srgbClr val="3B8EDE"/>
                </a:solidFill>
              </a:rPr>
              <a:t>B.L., a minor, by and through her father Lawrence Levy and her mother Betty Lou Levy v.  Mahanoy Area School District, Third Circuit C of A, June 30, 2020, U.S. Supreme Court, Decided 6/23/2021</a:t>
            </a:r>
            <a:endParaRPr lang="en-US" sz="1000" dirty="0"/>
          </a:p>
          <a:p>
            <a:pPr>
              <a:lnSpc>
                <a:spcPct val="70000"/>
              </a:lnSpc>
              <a:buClr>
                <a:schemeClr val="dk1"/>
              </a:buClr>
              <a:buSzPts val="1595"/>
            </a:pPr>
            <a:r>
              <a:rPr lang="en-US" sz="2200" dirty="0"/>
              <a:t>A frustrated cheerleader after having only made the JV team posted a picture to “snapchat” with a caption “F**k school f**k softball f**k cheer f**k everything.” </a:t>
            </a:r>
            <a:endParaRPr sz="2200" dirty="0"/>
          </a:p>
          <a:p>
            <a:pPr>
              <a:lnSpc>
                <a:spcPct val="70000"/>
              </a:lnSpc>
              <a:buClr>
                <a:schemeClr val="dk1"/>
              </a:buClr>
              <a:buSzPts val="1595"/>
            </a:pPr>
            <a:r>
              <a:rPr lang="en-US" sz="2200" dirty="0"/>
              <a:t>The post circulated at least among her 250 “friends” on her feed. </a:t>
            </a:r>
            <a:endParaRPr sz="2200" dirty="0"/>
          </a:p>
          <a:p>
            <a:pPr>
              <a:lnSpc>
                <a:spcPct val="70000"/>
              </a:lnSpc>
              <a:buClr>
                <a:schemeClr val="dk1"/>
              </a:buClr>
              <a:buSzPts val="1595"/>
            </a:pPr>
            <a:r>
              <a:rPr lang="en-US" sz="2200" dirty="0"/>
              <a:t>Student removed her from the team, claiming a violation of a school policy relative to extracurricular activities. </a:t>
            </a:r>
            <a:endParaRPr sz="2200" dirty="0"/>
          </a:p>
          <a:p>
            <a:pPr>
              <a:lnSpc>
                <a:spcPct val="70000"/>
              </a:lnSpc>
              <a:buClr>
                <a:schemeClr val="dk1"/>
              </a:buClr>
              <a:buSzPts val="1595"/>
            </a:pPr>
            <a:r>
              <a:rPr lang="en-US" sz="2200" dirty="0"/>
              <a:t>Student challenged the discipline, school district upheld the discipline.</a:t>
            </a:r>
          </a:p>
          <a:p>
            <a:pPr>
              <a:lnSpc>
                <a:spcPct val="70000"/>
              </a:lnSpc>
              <a:buClr>
                <a:schemeClr val="dk1"/>
              </a:buClr>
              <a:buSzPts val="1595"/>
            </a:pPr>
            <a:r>
              <a:rPr lang="en-US" sz="2200" dirty="0"/>
              <a:t>Student brought action against school district, alleging that suspension based on her social media post, made on a Saturday, violated her First Amendment rights.</a:t>
            </a:r>
          </a:p>
          <a:p>
            <a:pPr>
              <a:lnSpc>
                <a:spcPct val="70000"/>
              </a:lnSpc>
              <a:buClr>
                <a:schemeClr val="dk1"/>
              </a:buClr>
              <a:buSzPts val="1595"/>
            </a:pPr>
            <a:r>
              <a:rPr lang="en-US" sz="2200" b="1" dirty="0"/>
              <a:t>SUPREME COURT – Violation of First Amendment Rights</a:t>
            </a:r>
          </a:p>
          <a:p>
            <a:pPr>
              <a:lnSpc>
                <a:spcPct val="70000"/>
              </a:lnSpc>
              <a:buClr>
                <a:schemeClr val="dk1"/>
              </a:buClr>
              <a:buSzPts val="1595"/>
            </a:pPr>
            <a:r>
              <a:rPr lang="en-US" sz="2200" b="1" dirty="0"/>
              <a:t>NO HIB, NO THREATS, NOT ON SCHOOL GROUNDS, PRIVATE DEVICE</a:t>
            </a:r>
            <a:endParaRPr sz="2200" b="1" dirty="0"/>
          </a:p>
          <a:p>
            <a:pPr>
              <a:lnSpc>
                <a:spcPct val="70000"/>
              </a:lnSpc>
              <a:buClr>
                <a:schemeClr val="dk1"/>
              </a:buClr>
              <a:buSzPts val="1595"/>
              <a:buNone/>
            </a:pPr>
            <a:endParaRPr sz="1595" u="sng" dirty="0"/>
          </a:p>
        </p:txBody>
      </p:sp>
      <p:sp>
        <p:nvSpPr>
          <p:cNvPr id="3" name="Slide Number Placeholder 2">
            <a:extLst>
              <a:ext uri="{FF2B5EF4-FFF2-40B4-BE49-F238E27FC236}">
                <a16:creationId xmlns:a16="http://schemas.microsoft.com/office/drawing/2014/main" id="{D47F66EC-11DB-4E30-8260-8CDE619D00F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736353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u="sng" dirty="0"/>
              <a:t>The Things Parents Say …</a:t>
            </a:r>
          </a:p>
        </p:txBody>
      </p:sp>
      <p:sp>
        <p:nvSpPr>
          <p:cNvPr id="3" name="Content Placeholder 2"/>
          <p:cNvSpPr>
            <a:spLocks noGrp="1"/>
          </p:cNvSpPr>
          <p:nvPr>
            <p:ph idx="1"/>
          </p:nvPr>
        </p:nvSpPr>
        <p:spPr>
          <a:xfrm>
            <a:off x="1752600" y="1143000"/>
            <a:ext cx="8382000" cy="5105400"/>
          </a:xfrm>
        </p:spPr>
        <p:txBody>
          <a:bodyPr>
            <a:normAutofit/>
          </a:bodyPr>
          <a:lstStyle/>
          <a:p>
            <a:pPr lvl="1"/>
            <a:r>
              <a:rPr lang="en-US" dirty="0"/>
              <a:t>My kid needs to be the lead to get into …</a:t>
            </a:r>
          </a:p>
          <a:p>
            <a:pPr lvl="1"/>
            <a:r>
              <a:rPr lang="en-US" dirty="0"/>
              <a:t>You cost my child a scholarship to …</a:t>
            </a:r>
          </a:p>
          <a:p>
            <a:pPr lvl="1"/>
            <a:r>
              <a:rPr lang="en-US" dirty="0"/>
              <a:t>My son/daughter is better than…</a:t>
            </a:r>
          </a:p>
          <a:p>
            <a:pPr lvl="1"/>
            <a:r>
              <a:rPr lang="en-US" dirty="0"/>
              <a:t>All the parents think…</a:t>
            </a:r>
          </a:p>
          <a:p>
            <a:pPr lvl="1"/>
            <a:r>
              <a:rPr lang="en-US" dirty="0"/>
              <a:t>My child is devastated that…</a:t>
            </a:r>
          </a:p>
          <a:p>
            <a:pPr lvl="1"/>
            <a:r>
              <a:rPr lang="en-US" dirty="0"/>
              <a:t>I played a little ball…</a:t>
            </a:r>
          </a:p>
          <a:p>
            <a:pPr lvl="1"/>
            <a:r>
              <a:rPr lang="en-US" dirty="0"/>
              <a:t>I coached these kids…</a:t>
            </a:r>
          </a:p>
          <a:p>
            <a:pPr lvl="1"/>
            <a:r>
              <a:rPr lang="en-US" dirty="0"/>
              <a:t>My child’s travel coach says…</a:t>
            </a:r>
          </a:p>
          <a:p>
            <a:pPr lvl="1"/>
            <a:r>
              <a:rPr lang="en-US" dirty="0"/>
              <a:t>My child’s trainer thinks…</a:t>
            </a:r>
          </a:p>
          <a:p>
            <a:pPr lvl="1"/>
            <a:r>
              <a:rPr lang="en-US" dirty="0"/>
              <a:t>The coach does not like my child…</a:t>
            </a:r>
          </a:p>
          <a:p>
            <a:pPr lvl="1"/>
            <a:r>
              <a:rPr lang="en-US" dirty="0"/>
              <a:t>All the kids hate the coach…</a:t>
            </a:r>
          </a:p>
          <a:p>
            <a:pPr lvl="1"/>
            <a:endParaRPr lang="en-US" dirty="0"/>
          </a:p>
          <a:p>
            <a:pPr lvl="1"/>
            <a:endParaRPr lang="en-US" dirty="0"/>
          </a:p>
        </p:txBody>
      </p:sp>
      <p:sp>
        <p:nvSpPr>
          <p:cNvPr id="6" name="Slide Number Placeholder 5">
            <a:extLst>
              <a:ext uri="{FF2B5EF4-FFF2-40B4-BE49-F238E27FC236}">
                <a16:creationId xmlns:a16="http://schemas.microsoft.com/office/drawing/2014/main" id="{C6014B70-841B-DC45-B5C3-D6C09F0FE899}"/>
              </a:ext>
            </a:extLst>
          </p:cNvPr>
          <p:cNvSpPr>
            <a:spLocks noGrp="1"/>
          </p:cNvSpPr>
          <p:nvPr>
            <p:ph type="sldNum" sz="quarter" idx="12"/>
          </p:nvPr>
        </p:nvSpPr>
        <p:spPr/>
        <p:txBody>
          <a:bodyPr/>
          <a:lstStyle/>
          <a:p>
            <a:fld id="{A4DAD72E-708B-4714-9EC5-9209231AF236}" type="slidenum">
              <a:rPr lang="en-US" smtClean="0"/>
              <a:pPr/>
              <a:t>38</a:t>
            </a:fld>
            <a:endParaRPr lang="en-US" dirty="0"/>
          </a:p>
        </p:txBody>
      </p:sp>
    </p:spTree>
    <p:extLst>
      <p:ext uri="{BB962C8B-B14F-4D97-AF65-F5344CB8AC3E}">
        <p14:creationId xmlns:p14="http://schemas.microsoft.com/office/powerpoint/2010/main" val="951048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AC74-16A6-57A6-F69D-C6661368C228}"/>
              </a:ext>
            </a:extLst>
          </p:cNvPr>
          <p:cNvSpPr>
            <a:spLocks noGrp="1"/>
          </p:cNvSpPr>
          <p:nvPr>
            <p:ph type="title"/>
          </p:nvPr>
        </p:nvSpPr>
        <p:spPr/>
        <p:txBody>
          <a:bodyPr/>
          <a:lstStyle/>
          <a:p>
            <a:r>
              <a:rPr lang="en-US" dirty="0"/>
              <a:t>Addressing Spectator Behavior</a:t>
            </a:r>
          </a:p>
        </p:txBody>
      </p:sp>
      <p:sp>
        <p:nvSpPr>
          <p:cNvPr id="3" name="Content Placeholder 2">
            <a:extLst>
              <a:ext uri="{FF2B5EF4-FFF2-40B4-BE49-F238E27FC236}">
                <a16:creationId xmlns:a16="http://schemas.microsoft.com/office/drawing/2014/main" id="{1794DE92-B384-FA8E-A1E5-3391128BF083}"/>
              </a:ext>
            </a:extLst>
          </p:cNvPr>
          <p:cNvSpPr>
            <a:spLocks noGrp="1"/>
          </p:cNvSpPr>
          <p:nvPr>
            <p:ph idx="1"/>
          </p:nvPr>
        </p:nvSpPr>
        <p:spPr/>
        <p:txBody>
          <a:bodyPr>
            <a:normAutofit/>
          </a:bodyPr>
          <a:lstStyle/>
          <a:p>
            <a:r>
              <a:rPr lang="en-US" b="1" dirty="0"/>
              <a:t>NJSIAA Sportsmanship Statement</a:t>
            </a:r>
          </a:p>
          <a:p>
            <a:r>
              <a:rPr lang="en-US" dirty="0"/>
              <a:t>Officials will read the following statement before every NJSIAA event at all levels (No Paraphrasing):</a:t>
            </a:r>
          </a:p>
          <a:p>
            <a:r>
              <a:rPr lang="en-US" dirty="0"/>
              <a:t>The NJSIAA requires officials to enforce all rules regarding unsportsmanlike conduct by coaches and players.  There will be no tolerance for any negative behavior, such as taunting, trash talking and verbal, written, or physical conduct related to race, gender, ethnicity, disability, sexual orientation, or religion. Such behavior will result in being ejected from this event.  All participants must respect the game and respect their opponents.</a:t>
            </a:r>
          </a:p>
          <a:p>
            <a:endParaRPr lang="en-US" dirty="0"/>
          </a:p>
        </p:txBody>
      </p:sp>
      <p:sp>
        <p:nvSpPr>
          <p:cNvPr id="4" name="Slide Number Placeholder 3">
            <a:extLst>
              <a:ext uri="{FF2B5EF4-FFF2-40B4-BE49-F238E27FC236}">
                <a16:creationId xmlns:a16="http://schemas.microsoft.com/office/drawing/2014/main" id="{F1120F49-0624-327C-7F21-E622BD51A44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0997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9" name="TextBox 18">
            <a:extLst>
              <a:ext uri="{FF2B5EF4-FFF2-40B4-BE49-F238E27FC236}">
                <a16:creationId xmlns:a16="http://schemas.microsoft.com/office/drawing/2014/main" id="{721C1BB6-465E-4DD3-B644-2D1FEFCA6774}"/>
              </a:ext>
            </a:extLst>
          </p:cNvPr>
          <p:cNvSpPr txBox="1"/>
          <p:nvPr/>
        </p:nvSpPr>
        <p:spPr>
          <a:xfrm>
            <a:off x="2195388" y="902907"/>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UPDATE</a:t>
            </a:r>
          </a:p>
        </p:txBody>
      </p:sp>
      <p:sp>
        <p:nvSpPr>
          <p:cNvPr id="47" name="TextBox 7">
            <a:extLst>
              <a:ext uri="{FF2B5EF4-FFF2-40B4-BE49-F238E27FC236}">
                <a16:creationId xmlns:a16="http://schemas.microsoft.com/office/drawing/2014/main" id="{3228F1CD-FD45-47CF-B9BB-8F9DB7C8753F}"/>
              </a:ext>
            </a:extLst>
          </p:cNvPr>
          <p:cNvSpPr txBox="1"/>
          <p:nvPr/>
        </p:nvSpPr>
        <p:spPr>
          <a:xfrm>
            <a:off x="2835227" y="2786305"/>
            <a:ext cx="7189180" cy="3476208"/>
          </a:xfrm>
          <a:prstGeom prst="rect">
            <a:avLst/>
          </a:prstGeom>
        </p:spPr>
        <p:txBody>
          <a:bodyPr lIns="0" tIns="0" rIns="0" bIns="0" rtlCol="0" anchor="t">
            <a:spAutoFit/>
          </a:bodyPr>
          <a:lstStyle/>
          <a:p>
            <a:pPr algn="ctr">
              <a:lnSpc>
                <a:spcPts val="5879"/>
              </a:lnSpc>
            </a:pPr>
            <a:r>
              <a:rPr lang="en-US" sz="4199" b="1" dirty="0">
                <a:solidFill>
                  <a:schemeClr val="bg1"/>
                </a:solidFill>
                <a:latin typeface="Calibri" panose="020F0502020204030204" pitchFamily="34" charset="0"/>
                <a:ea typeface="Telegraf Bold"/>
                <a:cs typeface="Telegraf Bold"/>
                <a:sym typeface="Telegraf Bold"/>
              </a:rPr>
              <a:t>Joseph Semptimphelter</a:t>
            </a:r>
          </a:p>
          <a:p>
            <a:pPr algn="ctr">
              <a:lnSpc>
                <a:spcPts val="4208"/>
              </a:lnSpc>
            </a:pPr>
            <a:r>
              <a:rPr lang="en-US" sz="2299" dirty="0">
                <a:solidFill>
                  <a:schemeClr val="bg1"/>
                </a:solidFill>
                <a:latin typeface="Calibri" panose="020F0502020204030204" pitchFamily="34" charset="0"/>
                <a:ea typeface="Telegraf"/>
                <a:cs typeface="Arial" panose="020B0604020202020204" pitchFamily="34" charset="0"/>
                <a:sym typeface="Telegraf"/>
              </a:rPr>
              <a:t>Senior Business Development Specialist</a:t>
            </a:r>
          </a:p>
          <a:p>
            <a:pPr algn="ctr">
              <a:lnSpc>
                <a:spcPts val="4208"/>
              </a:lnSpc>
            </a:pPr>
            <a:r>
              <a:rPr lang="en-US" sz="2299" u="sng" dirty="0">
                <a:solidFill>
                  <a:schemeClr val="bg1"/>
                </a:solidFill>
                <a:latin typeface="Calibri" panose="020F0502020204030204" pitchFamily="34" charset="0"/>
                <a:ea typeface="Telegraf"/>
                <a:cs typeface="Arial" panose="020B0604020202020204" pitchFamily="34" charset="0"/>
                <a:sym typeface="Telegraf"/>
                <a:hlinkClick r:id="rId2" tooltip="mailto:jradomicki@njsig.org">
                  <a:extLst>
                    <a:ext uri="{A12FA001-AC4F-418D-AE19-62706E023703}">
                      <ahyp:hlinkClr xmlns:ahyp="http://schemas.microsoft.com/office/drawing/2018/hyperlinkcolor" val="tx"/>
                    </a:ext>
                  </a:extLst>
                </a:hlinkClick>
              </a:rPr>
              <a:t>jsemptimphelter@njsig.org</a:t>
            </a:r>
          </a:p>
          <a:p>
            <a:pPr algn="ctr">
              <a:lnSpc>
                <a:spcPts val="4208"/>
              </a:lnSpc>
            </a:pPr>
            <a:r>
              <a:rPr lang="en-US" sz="2299" dirty="0">
                <a:solidFill>
                  <a:schemeClr val="bg1"/>
                </a:solidFill>
                <a:latin typeface="Calibri" panose="020F0502020204030204" pitchFamily="34" charset="0"/>
                <a:ea typeface="Telegraf"/>
                <a:cs typeface="Arial" panose="020B0604020202020204" pitchFamily="34" charset="0"/>
                <a:sym typeface="Telegraf"/>
              </a:rPr>
              <a:t>609-386-6060 x3044</a:t>
            </a:r>
          </a:p>
          <a:p>
            <a:pPr algn="ctr">
              <a:lnSpc>
                <a:spcPts val="5879"/>
              </a:lnSpc>
            </a:pPr>
            <a:endParaRPr lang="en-US" sz="2299" dirty="0">
              <a:solidFill>
                <a:schemeClr val="bg1"/>
              </a:solidFill>
              <a:latin typeface="Calibri" panose="020F0502020204030204" pitchFamily="34" charset="0"/>
              <a:ea typeface="Telegraf"/>
              <a:cs typeface="Arial" panose="020B0604020202020204" pitchFamily="34" charset="0"/>
              <a:sym typeface="Telegraf"/>
            </a:endParaRPr>
          </a:p>
          <a:p>
            <a:pPr algn="ctr">
              <a:lnSpc>
                <a:spcPts val="2800"/>
              </a:lnSpc>
            </a:pPr>
            <a:endParaRPr lang="en-US" sz="2299" dirty="0">
              <a:solidFill>
                <a:schemeClr val="bg1"/>
              </a:solidFill>
              <a:latin typeface="Calibri" panose="020F0502020204030204" pitchFamily="34" charset="0"/>
              <a:ea typeface="Telegraf"/>
              <a:cs typeface="Arial" panose="020B0604020202020204" pitchFamily="34" charset="0"/>
              <a:sym typeface="Telegraf"/>
            </a:endParaRPr>
          </a:p>
        </p:txBody>
      </p:sp>
      <p:sp>
        <p:nvSpPr>
          <p:cNvPr id="48" name="TextBox 47">
            <a:extLst>
              <a:ext uri="{FF2B5EF4-FFF2-40B4-BE49-F238E27FC236}">
                <a16:creationId xmlns:a16="http://schemas.microsoft.com/office/drawing/2014/main" id="{2ACEEABA-9F48-48A0-A854-6CAAB70F4D7E}"/>
              </a:ext>
            </a:extLst>
          </p:cNvPr>
          <p:cNvSpPr txBox="1"/>
          <p:nvPr/>
        </p:nvSpPr>
        <p:spPr>
          <a:xfrm>
            <a:off x="2389730" y="713403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RISK RUN REPORT</a:t>
            </a:r>
          </a:p>
        </p:txBody>
      </p:sp>
      <p:pic>
        <p:nvPicPr>
          <p:cNvPr id="49" name="Picture 48">
            <a:extLst>
              <a:ext uri="{FF2B5EF4-FFF2-40B4-BE49-F238E27FC236}">
                <a16:creationId xmlns:a16="http://schemas.microsoft.com/office/drawing/2014/main" id="{01C69593-3DB6-482A-B344-D507886DB9F9}"/>
              </a:ext>
            </a:extLst>
          </p:cNvPr>
          <p:cNvPicPr>
            <a:picLocks noChangeAspect="1"/>
          </p:cNvPicPr>
          <p:nvPr/>
        </p:nvPicPr>
        <p:blipFill>
          <a:blip r:embed="rId3"/>
          <a:stretch>
            <a:fillRect/>
          </a:stretch>
        </p:blipFill>
        <p:spPr>
          <a:xfrm>
            <a:off x="2724634" y="8086990"/>
            <a:ext cx="3578032" cy="4639544"/>
          </a:xfrm>
          <a:prstGeom prst="rect">
            <a:avLst/>
          </a:prstGeom>
          <a:ln>
            <a:noFill/>
          </a:ln>
          <a:effectLst>
            <a:outerShdw blurRad="292100" dist="139700" dir="2700000" algn="tl" rotWithShape="0">
              <a:srgbClr val="333333">
                <a:alpha val="65000"/>
              </a:srgbClr>
            </a:outerShdw>
          </a:effectLst>
        </p:spPr>
      </p:pic>
      <p:pic>
        <p:nvPicPr>
          <p:cNvPr id="50" name="Picture 49">
            <a:extLst>
              <a:ext uri="{FF2B5EF4-FFF2-40B4-BE49-F238E27FC236}">
                <a16:creationId xmlns:a16="http://schemas.microsoft.com/office/drawing/2014/main" id="{0A0244CD-C9CD-46A8-ACEA-0AC4CA73DCC6}"/>
              </a:ext>
            </a:extLst>
          </p:cNvPr>
          <p:cNvPicPr>
            <a:picLocks noChangeAspect="1"/>
          </p:cNvPicPr>
          <p:nvPr/>
        </p:nvPicPr>
        <p:blipFill>
          <a:blip r:embed="rId4"/>
          <a:stretch>
            <a:fillRect/>
          </a:stretch>
        </p:blipFill>
        <p:spPr>
          <a:xfrm>
            <a:off x="6596608" y="8010514"/>
            <a:ext cx="3578032" cy="4656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229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676400" y="1295400"/>
            <a:ext cx="8915400" cy="5410200"/>
          </a:xfrm>
        </p:spPr>
        <p:txBody>
          <a:bodyPr>
            <a:normAutofit fontScale="77500" lnSpcReduction="20000"/>
          </a:bodyPr>
          <a:lstStyle/>
          <a:p>
            <a:pPr marL="0" indent="0" algn="ctr">
              <a:lnSpc>
                <a:spcPct val="120000"/>
              </a:lnSpc>
              <a:buNone/>
              <a:defRPr/>
            </a:pPr>
            <a:r>
              <a:rPr lang="en-US" altLang="en-US" b="1" dirty="0">
                <a:solidFill>
                  <a:srgbClr val="3B8EDE"/>
                </a:solidFill>
              </a:rPr>
              <a:t>Dickerson v. Wallkill Valley Regional Bd. of Ed., </a:t>
            </a:r>
          </a:p>
          <a:p>
            <a:pPr marL="0" indent="0" algn="ctr">
              <a:lnSpc>
                <a:spcPct val="120000"/>
              </a:lnSpc>
              <a:buNone/>
              <a:defRPr/>
            </a:pPr>
            <a:r>
              <a:rPr lang="en-US" altLang="en-US" b="1" dirty="0">
                <a:solidFill>
                  <a:srgbClr val="3B8EDE"/>
                </a:solidFill>
              </a:rPr>
              <a:t>U.S. Dist. Ct. N.J., 6/1/2020</a:t>
            </a:r>
          </a:p>
          <a:p>
            <a:pPr>
              <a:lnSpc>
                <a:spcPct val="120000"/>
              </a:lnSpc>
              <a:defRPr/>
            </a:pPr>
            <a:r>
              <a:rPr lang="en-US" altLang="en-US" dirty="0"/>
              <a:t>Allegations that BOE, principal and superintendent violated NJLAD, U.S. Civil Rights Act and N.J. Civil Rights Act. Defendants motion to dismiss denied.</a:t>
            </a:r>
          </a:p>
          <a:p>
            <a:pPr>
              <a:lnSpc>
                <a:spcPct val="120000"/>
              </a:lnSpc>
              <a:defRPr/>
            </a:pPr>
            <a:r>
              <a:rPr lang="en-US" altLang="en-US" dirty="0"/>
              <a:t>HS basketball game at which it was alleged that spectators made monkey sounds, shouted the “n” word and “monkey” at student during the game. Student allegedly suffered psychological distress, PTSD, anxiety and depression.</a:t>
            </a:r>
          </a:p>
          <a:p>
            <a:pPr>
              <a:lnSpc>
                <a:spcPct val="120000"/>
              </a:lnSpc>
              <a:defRPr/>
            </a:pPr>
            <a:r>
              <a:rPr lang="en-US" altLang="en-US" b="1" dirty="0"/>
              <a:t>Assuming allegations are true, Principal/superintendent’s failure to respond to fans and decision to eject student’s father may have been so unreasonable so that one could infer that principal/superintendent acted with deliberate indifference. </a:t>
            </a:r>
            <a:r>
              <a:rPr lang="en-US" altLang="en-US" dirty="0"/>
              <a:t>BOE/adm allegedly not HIB compliant.</a:t>
            </a:r>
            <a:endParaRPr lang="en-US" altLang="en-US" b="1" dirty="0"/>
          </a:p>
          <a:p>
            <a:pPr>
              <a:lnSpc>
                <a:spcPct val="120000"/>
              </a:lnSpc>
              <a:defRPr/>
            </a:pPr>
            <a:endParaRPr lang="en-US" altLang="en-US" dirty="0"/>
          </a:p>
          <a:p>
            <a:pPr>
              <a:lnSpc>
                <a:spcPct val="120000"/>
              </a:lnSpc>
              <a:defRPr/>
            </a:pPr>
            <a:endParaRPr lang="en-US" altLang="en-US" sz="3800" b="1" dirty="0">
              <a:solidFill>
                <a:srgbClr val="3868D4"/>
              </a:solidFill>
            </a:endParaRPr>
          </a:p>
        </p:txBody>
      </p:sp>
      <p:sp>
        <p:nvSpPr>
          <p:cNvPr id="24578" name="Title 1"/>
          <p:cNvSpPr>
            <a:spLocks noGrp="1"/>
          </p:cNvSpPr>
          <p:nvPr>
            <p:ph type="title"/>
          </p:nvPr>
        </p:nvSpPr>
        <p:spPr>
          <a:xfrm>
            <a:off x="1524000" y="152400"/>
            <a:ext cx="9144000" cy="1143000"/>
          </a:xfrm>
          <a:noFill/>
          <a:ln>
            <a:noFill/>
          </a:ln>
        </p:spPr>
        <p:txBody>
          <a:bodyPr spcFirstLastPara="1" vert="horz" wrap="square" lIns="91425" tIns="45700" rIns="91425" bIns="45700" rtlCol="0" anchor="ctr" anchorCtr="0">
            <a:normAutofit/>
          </a:bodyPr>
          <a:lstStyle/>
          <a:p>
            <a:r>
              <a:rPr lang="en-US" altLang="en-US" sz="4000" u="sng" dirty="0"/>
              <a:t>New Jersey Anti-Bullying Case Law</a:t>
            </a:r>
          </a:p>
        </p:txBody>
      </p:sp>
      <p:sp>
        <p:nvSpPr>
          <p:cNvPr id="2" name="Slide Number Placeholder 1">
            <a:extLst>
              <a:ext uri="{FF2B5EF4-FFF2-40B4-BE49-F238E27FC236}">
                <a16:creationId xmlns:a16="http://schemas.microsoft.com/office/drawing/2014/main" id="{F1EC5C31-B888-41EB-B593-25F1E82DED0C}"/>
              </a:ext>
            </a:extLst>
          </p:cNvPr>
          <p:cNvSpPr>
            <a:spLocks noGrp="1"/>
          </p:cNvSpPr>
          <p:nvPr>
            <p:ph type="sldNum" idx="12"/>
          </p:nvPr>
        </p:nvSpPr>
        <p:spPr/>
        <p:txBody>
          <a:bodyPr/>
          <a:lstStyle/>
          <a:p>
            <a:fld id="{00000000-1234-1234-1234-123412341234}" type="slidenum">
              <a:rPr lang="en-US" smtClean="0"/>
              <a:pPr/>
              <a:t>40</a:t>
            </a:fld>
            <a:endParaRPr lang="en-US" dirty="0"/>
          </a:p>
        </p:txBody>
      </p:sp>
    </p:spTree>
    <p:extLst>
      <p:ext uri="{BB962C8B-B14F-4D97-AF65-F5344CB8AC3E}">
        <p14:creationId xmlns:p14="http://schemas.microsoft.com/office/powerpoint/2010/main" val="793297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752600" y="1095154"/>
            <a:ext cx="8686800" cy="5610447"/>
          </a:xfrm>
        </p:spPr>
        <p:txBody>
          <a:bodyPr>
            <a:normAutofit fontScale="62500" lnSpcReduction="20000"/>
          </a:bodyPr>
          <a:lstStyle/>
          <a:p>
            <a:pPr marL="0" indent="0" algn="ctr">
              <a:lnSpc>
                <a:spcPct val="120000"/>
              </a:lnSpc>
              <a:buNone/>
              <a:defRPr/>
            </a:pPr>
            <a:r>
              <a:rPr lang="en-US" altLang="en-US" sz="3800" b="1" dirty="0">
                <a:solidFill>
                  <a:srgbClr val="3B8EDE"/>
                </a:solidFill>
              </a:rPr>
              <a:t>Dickerson v. Wallkill Valley Regional Bd. of Ed., </a:t>
            </a:r>
          </a:p>
          <a:p>
            <a:pPr marL="0" indent="0" algn="ctr">
              <a:lnSpc>
                <a:spcPct val="120000"/>
              </a:lnSpc>
              <a:buNone/>
              <a:defRPr/>
            </a:pPr>
            <a:r>
              <a:rPr lang="en-US" altLang="en-US" sz="3800" b="1" dirty="0">
                <a:solidFill>
                  <a:srgbClr val="3B8EDE"/>
                </a:solidFill>
              </a:rPr>
              <a:t>U.S. Dist. Ct. N.J., 6/1/2020</a:t>
            </a:r>
          </a:p>
          <a:p>
            <a:pPr>
              <a:lnSpc>
                <a:spcPct val="120000"/>
              </a:lnSpc>
              <a:defRPr/>
            </a:pPr>
            <a:r>
              <a:rPr lang="en-US" altLang="en-US" sz="3800" dirty="0"/>
              <a:t>Third circuit has not ruled conclusively on issue of whether there is a clearly established 14th amendment right protecting a student from an administrator’s deliberate indifference to racial harassment by other students. </a:t>
            </a:r>
          </a:p>
          <a:p>
            <a:pPr>
              <a:lnSpc>
                <a:spcPct val="120000"/>
              </a:lnSpc>
              <a:defRPr/>
            </a:pPr>
            <a:r>
              <a:rPr lang="en-US" altLang="en-US" sz="3800" b="1" dirty="0"/>
              <a:t>Allegation that principal/superintendent knew of an incident of HIB and failed to take sufficient action to minimize or eliminate the HIB; IF TRUE, principal/superintendent may be subject to disciplinary action. </a:t>
            </a:r>
            <a:r>
              <a:rPr lang="en-US" altLang="en-US" sz="3800" b="1" i="1" dirty="0"/>
              <a:t>N.J.S.A. </a:t>
            </a:r>
            <a:r>
              <a:rPr lang="en-US" altLang="en-US" sz="3800" b="1" dirty="0"/>
              <a:t>18A:37-16</a:t>
            </a:r>
          </a:p>
          <a:p>
            <a:pPr>
              <a:lnSpc>
                <a:spcPct val="120000"/>
              </a:lnSpc>
              <a:defRPr/>
            </a:pPr>
            <a:r>
              <a:rPr lang="en-US" altLang="en-US" sz="3800" dirty="0"/>
              <a:t>Principal/superintendent may have individual NJLAD liability. Was aware of </a:t>
            </a:r>
            <a:r>
              <a:rPr lang="en-US" sz="3800" dirty="0"/>
              <a:t>racially motivated harassment, present while it was ongoing and he did nothing to put an end to it; was deliberately indifferent. Duty as superintendent to respond.  </a:t>
            </a:r>
            <a:endParaRPr lang="en-US" altLang="en-US" sz="3800" dirty="0"/>
          </a:p>
          <a:p>
            <a:pPr>
              <a:lnSpc>
                <a:spcPct val="120000"/>
              </a:lnSpc>
              <a:defRPr/>
            </a:pPr>
            <a:endParaRPr lang="en-US" altLang="en-US" sz="3800" dirty="0"/>
          </a:p>
        </p:txBody>
      </p:sp>
      <p:sp>
        <p:nvSpPr>
          <p:cNvPr id="24578" name="Title 1"/>
          <p:cNvSpPr>
            <a:spLocks noGrp="1"/>
          </p:cNvSpPr>
          <p:nvPr>
            <p:ph type="title"/>
          </p:nvPr>
        </p:nvSpPr>
        <p:spPr>
          <a:xfrm>
            <a:off x="1524000" y="152400"/>
            <a:ext cx="9144000" cy="1143000"/>
          </a:xfrm>
          <a:noFill/>
          <a:ln>
            <a:noFill/>
          </a:ln>
        </p:spPr>
        <p:txBody>
          <a:bodyPr spcFirstLastPara="1" vert="horz" wrap="square" lIns="91425" tIns="45700" rIns="91425" bIns="45700" rtlCol="0" anchor="ctr" anchorCtr="0">
            <a:normAutofit/>
          </a:bodyPr>
          <a:lstStyle/>
          <a:p>
            <a:r>
              <a:rPr lang="en-US" altLang="en-US" sz="4000" u="sng" dirty="0"/>
              <a:t>New Jersey Anti-Bullying Case Law</a:t>
            </a:r>
          </a:p>
        </p:txBody>
      </p:sp>
      <p:sp>
        <p:nvSpPr>
          <p:cNvPr id="2" name="Slide Number Placeholder 1">
            <a:extLst>
              <a:ext uri="{FF2B5EF4-FFF2-40B4-BE49-F238E27FC236}">
                <a16:creationId xmlns:a16="http://schemas.microsoft.com/office/drawing/2014/main" id="{966E2C50-69B0-4C76-B57C-FC4B82137689}"/>
              </a:ext>
            </a:extLst>
          </p:cNvPr>
          <p:cNvSpPr>
            <a:spLocks noGrp="1"/>
          </p:cNvSpPr>
          <p:nvPr>
            <p:ph type="sldNum" idx="12"/>
          </p:nvPr>
        </p:nvSpPr>
        <p:spPr/>
        <p:txBody>
          <a:bodyPr/>
          <a:lstStyle/>
          <a:p>
            <a:fld id="{00000000-1234-1234-1234-123412341234}" type="slidenum">
              <a:rPr lang="en-US" smtClean="0"/>
              <a:pPr/>
              <a:t>41</a:t>
            </a:fld>
            <a:endParaRPr lang="en-US" dirty="0"/>
          </a:p>
        </p:txBody>
      </p:sp>
    </p:spTree>
    <p:extLst>
      <p:ext uri="{BB962C8B-B14F-4D97-AF65-F5344CB8AC3E}">
        <p14:creationId xmlns:p14="http://schemas.microsoft.com/office/powerpoint/2010/main" val="951147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noFill/>
          <a:ln>
            <a:noFill/>
          </a:ln>
        </p:spPr>
        <p:txBody>
          <a:bodyPr spcFirstLastPara="1" vert="horz" wrap="square" lIns="91425" tIns="45700" rIns="91425" bIns="45700" rtlCol="0" anchor="ctr" anchorCtr="0">
            <a:normAutofit/>
          </a:bodyPr>
          <a:lstStyle/>
          <a:p>
            <a:r>
              <a:rPr lang="en-US" altLang="en-US" sz="3200" dirty="0"/>
              <a:t>Addressing Staff Behavior – Coaches and AD</a:t>
            </a:r>
          </a:p>
        </p:txBody>
      </p:sp>
      <p:sp>
        <p:nvSpPr>
          <p:cNvPr id="3" name="Content Placeholder 2"/>
          <p:cNvSpPr>
            <a:spLocks noGrp="1"/>
          </p:cNvSpPr>
          <p:nvPr>
            <p:ph idx="1"/>
          </p:nvPr>
        </p:nvSpPr>
        <p:spPr>
          <a:xfrm>
            <a:off x="1828800" y="1143002"/>
            <a:ext cx="8610600" cy="5440363"/>
          </a:xfrm>
        </p:spPr>
        <p:txBody>
          <a:bodyPr>
            <a:noAutofit/>
          </a:bodyPr>
          <a:lstStyle/>
          <a:p>
            <a:pPr marL="0" indent="0" algn="ctr">
              <a:spcBef>
                <a:spcPts val="0"/>
              </a:spcBef>
              <a:buNone/>
            </a:pPr>
            <a:r>
              <a:rPr lang="en-US" b="1" i="1" dirty="0" err="1">
                <a:solidFill>
                  <a:srgbClr val="0070C0"/>
                </a:solidFill>
              </a:rPr>
              <a:t>DeFranco</a:t>
            </a:r>
            <a:r>
              <a:rPr lang="en-US" b="1" i="1" dirty="0">
                <a:solidFill>
                  <a:srgbClr val="0070C0"/>
                </a:solidFill>
              </a:rPr>
              <a:t> v. So. Orange-Maplewood BOE, </a:t>
            </a:r>
          </a:p>
          <a:p>
            <a:pPr marL="0" indent="0" algn="ctr">
              <a:spcBef>
                <a:spcPts val="0"/>
              </a:spcBef>
              <a:buNone/>
            </a:pPr>
            <a:r>
              <a:rPr lang="en-US" b="1" i="1" dirty="0">
                <a:solidFill>
                  <a:srgbClr val="0070C0"/>
                </a:solidFill>
              </a:rPr>
              <a:t>et </a:t>
            </a:r>
            <a:r>
              <a:rPr lang="en-US" b="1" i="1" dirty="0" err="1">
                <a:solidFill>
                  <a:srgbClr val="0070C0"/>
                </a:solidFill>
              </a:rPr>
              <a:t>als</a:t>
            </a:r>
            <a:r>
              <a:rPr lang="en-US" b="1" i="1" dirty="0">
                <a:solidFill>
                  <a:srgbClr val="0070C0"/>
                </a:solidFill>
              </a:rPr>
              <a:t>., App. Div.  5/12/2023</a:t>
            </a:r>
          </a:p>
          <a:p>
            <a:pPr algn="l"/>
            <a:r>
              <a:rPr lang="en-US" sz="2000" b="1" dirty="0">
                <a:solidFill>
                  <a:srgbClr val="212121"/>
                </a:solidFill>
              </a:rPr>
              <a:t>App. Div. vacated Law Division 3/16/21 order. </a:t>
            </a:r>
            <a:r>
              <a:rPr lang="en-US" sz="2000" i="1" dirty="0">
                <a:solidFill>
                  <a:srgbClr val="212121"/>
                </a:solidFill>
              </a:rPr>
              <a:t>Matter arising out of a lawsuit brought by </a:t>
            </a:r>
            <a:r>
              <a:rPr lang="en-US" sz="2000" i="1" dirty="0" err="1">
                <a:solidFill>
                  <a:srgbClr val="212121"/>
                </a:solidFill>
              </a:rPr>
              <a:t>DeFranco</a:t>
            </a:r>
            <a:r>
              <a:rPr lang="en-US" sz="2000" i="1" dirty="0">
                <a:solidFill>
                  <a:srgbClr val="212121"/>
                </a:solidFill>
              </a:rPr>
              <a:t>, former student and baseball team member; alleged coaches, athletic director and others violated the ABRA. </a:t>
            </a:r>
          </a:p>
          <a:p>
            <a:pPr algn="l"/>
            <a:r>
              <a:rPr lang="en-US" sz="2000" dirty="0">
                <a:solidFill>
                  <a:srgbClr val="212121"/>
                </a:solidFill>
              </a:rPr>
              <a:t>App. Div. invalidated Law Division protective order related to racially and religiously insensitive text messages sent by coach and athletic director on personal cell phone which required messages to remain confidential and returned to parties involved in settlement of litigation or destroyed</a:t>
            </a:r>
          </a:p>
          <a:p>
            <a:pPr lvl="1"/>
            <a:r>
              <a:rPr lang="en-US" sz="2000" dirty="0">
                <a:solidFill>
                  <a:srgbClr val="212121"/>
                </a:solidFill>
              </a:rPr>
              <a:t>App. Div held parent of another athlete entitled to see evidence for a separate pending proceeding regarding his son</a:t>
            </a:r>
          </a:p>
          <a:p>
            <a:pPr lvl="1"/>
            <a:r>
              <a:rPr lang="en-US" sz="2000" dirty="0">
                <a:solidFill>
                  <a:srgbClr val="212121"/>
                </a:solidFill>
              </a:rPr>
              <a:t>District entitled to use evidence for potential disciplinary proceedings against staff</a:t>
            </a:r>
          </a:p>
          <a:p>
            <a:pPr algn="l"/>
            <a:endParaRPr lang="en-US" sz="2000" dirty="0">
              <a:solidFill>
                <a:srgbClr val="212121"/>
              </a:solidFill>
            </a:endParaRPr>
          </a:p>
          <a:p>
            <a:pPr marL="0" indent="0">
              <a:spcBef>
                <a:spcPts val="0"/>
              </a:spcBef>
              <a:buNone/>
            </a:pPr>
            <a:endParaRPr lang="en-US" dirty="0"/>
          </a:p>
          <a:p>
            <a:pPr>
              <a:spcBef>
                <a:spcPts val="0"/>
              </a:spcBef>
            </a:pPr>
            <a:endParaRPr lang="en-US" dirty="0"/>
          </a:p>
          <a:p>
            <a:pPr>
              <a:spcBef>
                <a:spcPts val="0"/>
              </a:spcBef>
            </a:pPr>
            <a:endParaRPr lang="en-US" dirty="0"/>
          </a:p>
          <a:p>
            <a:pPr>
              <a:spcBef>
                <a:spcPts val="0"/>
              </a:spcBef>
            </a:pPr>
            <a:endParaRPr lang="en-US" dirty="0">
              <a:ea typeface="Times New Roman" panose="02020603050405020304" pitchFamily="18" charset="0"/>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u="sng" dirty="0">
              <a:solidFill>
                <a:srgbClr val="0056B3"/>
              </a:solidFill>
              <a:latin typeface="Times New Roman" panose="02020603050405020304" pitchFamily="18" charset="0"/>
              <a:ea typeface="Times New Roman" panose="02020603050405020304" pitchFamily="18" charset="0"/>
              <a:hlinkClick r:id="" action="ppaction://noaction"/>
            </a:endParaRPr>
          </a:p>
          <a:p>
            <a:pPr marL="0" indent="0" algn="ctr">
              <a:spcBef>
                <a:spcPts val="0"/>
              </a:spcBef>
              <a:buNone/>
            </a:pPr>
            <a:endParaRPr lang="en-US" dirty="0"/>
          </a:p>
        </p:txBody>
      </p:sp>
      <p:sp>
        <p:nvSpPr>
          <p:cNvPr id="2" name="Slide Number Placeholder 1"/>
          <p:cNvSpPr>
            <a:spLocks noGrp="1"/>
          </p:cNvSpPr>
          <p:nvPr>
            <p:ph type="sldNum" sz="quarter" idx="12"/>
          </p:nvPr>
        </p:nvSpPr>
        <p:spPr/>
        <p:txBody>
          <a:bodyPr/>
          <a:lstStyle/>
          <a:p>
            <a:pPr>
              <a:defRPr/>
            </a:pPr>
            <a:fld id="{E443D2D3-79D4-425E-A51E-1C8F275C5E7B}" type="slidenum">
              <a:rPr lang="en-US" smtClean="0"/>
              <a:pPr>
                <a:defRPr/>
              </a:pPr>
              <a:t>42</a:t>
            </a:fld>
            <a:endParaRPr lang="en-US" dirty="0"/>
          </a:p>
        </p:txBody>
      </p:sp>
    </p:spTree>
    <p:extLst>
      <p:ext uri="{BB962C8B-B14F-4D97-AF65-F5344CB8AC3E}">
        <p14:creationId xmlns:p14="http://schemas.microsoft.com/office/powerpoint/2010/main" val="3143357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1771"/>
            <a:ext cx="8229600" cy="1143000"/>
          </a:xfrm>
        </p:spPr>
        <p:txBody>
          <a:bodyPr>
            <a:normAutofit/>
          </a:bodyPr>
          <a:lstStyle/>
          <a:p>
            <a:pPr algn="ctr"/>
            <a:r>
              <a:rPr lang="en-US" altLang="en-US" sz="4000" u="sng" dirty="0"/>
              <a:t>New Jersey Anti-Bullying Case Law</a:t>
            </a:r>
            <a:endParaRPr lang="en-US" sz="4000" u="sng" dirty="0"/>
          </a:p>
        </p:txBody>
      </p:sp>
      <p:sp>
        <p:nvSpPr>
          <p:cNvPr id="3" name="Content Placeholder 2"/>
          <p:cNvSpPr>
            <a:spLocks noGrp="1"/>
          </p:cNvSpPr>
          <p:nvPr>
            <p:ph idx="1"/>
          </p:nvPr>
        </p:nvSpPr>
        <p:spPr>
          <a:xfrm>
            <a:off x="1752600" y="990600"/>
            <a:ext cx="8839200" cy="5638800"/>
          </a:xfrm>
        </p:spPr>
        <p:txBody>
          <a:bodyPr>
            <a:normAutofit lnSpcReduction="10000"/>
          </a:bodyPr>
          <a:lstStyle/>
          <a:p>
            <a:pPr marL="0" indent="0" algn="ctr">
              <a:buNone/>
            </a:pPr>
            <a:r>
              <a:rPr lang="en-US" sz="2600" b="1" dirty="0">
                <a:solidFill>
                  <a:srgbClr val="3B8EDE"/>
                </a:solidFill>
              </a:rPr>
              <a:t>In the Matter of the Suspension of </a:t>
            </a:r>
          </a:p>
          <a:p>
            <a:pPr marL="0" indent="0" algn="ctr">
              <a:buNone/>
            </a:pPr>
            <a:r>
              <a:rPr lang="en-US" sz="2600" b="1" dirty="0">
                <a:solidFill>
                  <a:srgbClr val="3B8EDE"/>
                </a:solidFill>
              </a:rPr>
              <a:t>the Certificates of James Smith 12/2/2020 </a:t>
            </a:r>
            <a:endParaRPr lang="en-US" sz="2600" dirty="0">
              <a:solidFill>
                <a:srgbClr val="3B8EDE"/>
              </a:solidFill>
            </a:endParaRPr>
          </a:p>
          <a:p>
            <a:r>
              <a:rPr lang="en-US" sz="2600" dirty="0"/>
              <a:t>State Board of Examiners suspended tenured Athletic Director’s Supervisor Certificate and Principal’s Certificate of Eligibility for four months. Appellant’s teacher of social studies certificate was not suspended.</a:t>
            </a:r>
          </a:p>
          <a:p>
            <a:r>
              <a:rPr lang="en-US" sz="2600" dirty="0"/>
              <a:t>State Board of Examiners found that the appellant failed to complete his required coach and teacher evaluations over a five year period, even after he was placed on a corrective action plan and had an increment withheld; progressive discipline was properly imposed. </a:t>
            </a:r>
            <a:r>
              <a:rPr lang="en-US" sz="2600" b="1" dirty="0"/>
              <a:t>Appellant also failed to report a parent’s harassment, intimidation and bullying (HIB) complaint as required by the District’s HIB policy. </a:t>
            </a:r>
            <a:r>
              <a:rPr lang="en-US" sz="2600" dirty="0"/>
              <a:t>Board concluded that this conduct amounted to inefficiency and unbecoming conduct.</a:t>
            </a:r>
          </a:p>
          <a:p>
            <a:endParaRPr lang="en-US" sz="3600" dirty="0"/>
          </a:p>
          <a:p>
            <a:endParaRPr lang="en-US" sz="3600" dirty="0"/>
          </a:p>
          <a:p>
            <a:endParaRPr lang="en-US" sz="3600" dirty="0"/>
          </a:p>
          <a:p>
            <a:pPr marL="0" indent="0" algn="ctr">
              <a:buNone/>
            </a:pPr>
            <a:endParaRPr lang="en-US" sz="4600" dirty="0"/>
          </a:p>
        </p:txBody>
      </p:sp>
      <p:sp>
        <p:nvSpPr>
          <p:cNvPr id="4" name="Slide Number Placeholder 3">
            <a:extLst>
              <a:ext uri="{FF2B5EF4-FFF2-40B4-BE49-F238E27FC236}">
                <a16:creationId xmlns:a16="http://schemas.microsoft.com/office/drawing/2014/main" id="{890CB80B-3940-4E03-8BBE-CD821D79139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3286124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1771"/>
            <a:ext cx="8229600" cy="1143000"/>
          </a:xfrm>
        </p:spPr>
        <p:txBody>
          <a:bodyPr>
            <a:normAutofit/>
          </a:bodyPr>
          <a:lstStyle/>
          <a:p>
            <a:pPr algn="ctr"/>
            <a:r>
              <a:rPr lang="en-US" altLang="en-US" sz="4000" u="sng" dirty="0"/>
              <a:t>New Jersey Anti-Bullying Case Law</a:t>
            </a:r>
            <a:endParaRPr lang="en-US" sz="4000" u="sng" dirty="0"/>
          </a:p>
        </p:txBody>
      </p:sp>
      <p:sp>
        <p:nvSpPr>
          <p:cNvPr id="3" name="Content Placeholder 2"/>
          <p:cNvSpPr>
            <a:spLocks noGrp="1"/>
          </p:cNvSpPr>
          <p:nvPr>
            <p:ph idx="1"/>
          </p:nvPr>
        </p:nvSpPr>
        <p:spPr>
          <a:xfrm>
            <a:off x="1752600" y="990600"/>
            <a:ext cx="8839200" cy="5638800"/>
          </a:xfrm>
        </p:spPr>
        <p:txBody>
          <a:bodyPr>
            <a:normAutofit/>
          </a:bodyPr>
          <a:lstStyle/>
          <a:p>
            <a:pPr marL="0" indent="0" algn="ctr">
              <a:buNone/>
            </a:pPr>
            <a:r>
              <a:rPr lang="en-US" sz="2400" b="1" dirty="0">
                <a:solidFill>
                  <a:srgbClr val="3B8EDE"/>
                </a:solidFill>
              </a:rPr>
              <a:t>In the Matter of the Suspension of </a:t>
            </a:r>
          </a:p>
          <a:p>
            <a:pPr marL="0" indent="0" algn="ctr">
              <a:buNone/>
            </a:pPr>
            <a:r>
              <a:rPr lang="en-US" sz="2400" b="1" dirty="0">
                <a:solidFill>
                  <a:srgbClr val="3B8EDE"/>
                </a:solidFill>
              </a:rPr>
              <a:t>the Certificates of James Smith 12/2/2020 </a:t>
            </a:r>
            <a:endParaRPr lang="en-US" sz="2400" dirty="0">
              <a:solidFill>
                <a:srgbClr val="3B8EDE"/>
              </a:solidFill>
            </a:endParaRPr>
          </a:p>
          <a:p>
            <a:r>
              <a:rPr lang="en-US" sz="2600" dirty="0"/>
              <a:t>Commissioner may not substitute her judgment for that of the State Board of Examiners so long as the appellant received due process and the Board’s decision is supported by sufficient credible evidence in the record. Board’s decision should not be disturbed unless it is demonstrated to be arbitrary, capricious or unreasonable.</a:t>
            </a:r>
          </a:p>
          <a:p>
            <a:r>
              <a:rPr lang="en-US" sz="2600" dirty="0"/>
              <a:t>No tenure dismissal proceedings as employee resigned before prepared tenure charges could be filed. Board of Education went directly to State Board of Examiners. </a:t>
            </a:r>
          </a:p>
          <a:p>
            <a:endParaRPr lang="en-US" sz="3600" dirty="0"/>
          </a:p>
          <a:p>
            <a:endParaRPr lang="en-US" sz="3600" dirty="0"/>
          </a:p>
          <a:p>
            <a:pPr marL="0" indent="0" algn="ctr">
              <a:buNone/>
            </a:pPr>
            <a:endParaRPr lang="en-US" sz="4600" dirty="0"/>
          </a:p>
        </p:txBody>
      </p:sp>
      <p:sp>
        <p:nvSpPr>
          <p:cNvPr id="4" name="Slide Number Placeholder 3">
            <a:extLst>
              <a:ext uri="{FF2B5EF4-FFF2-40B4-BE49-F238E27FC236}">
                <a16:creationId xmlns:a16="http://schemas.microsoft.com/office/drawing/2014/main" id="{4BE72E8D-6EB2-4044-AAF7-66A57065829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2351665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8229600" cy="1143000"/>
          </a:xfrm>
        </p:spPr>
        <p:txBody>
          <a:bodyPr>
            <a:normAutofit/>
          </a:bodyPr>
          <a:lstStyle/>
          <a:p>
            <a:pPr algn="ctr"/>
            <a:r>
              <a:rPr lang="en-US" sz="4000" b="1" dirty="0"/>
              <a:t>HIB and TPAF Pension Rights</a:t>
            </a:r>
            <a:endParaRPr lang="en-US" sz="4000" b="1" u="sng" dirty="0"/>
          </a:p>
        </p:txBody>
      </p:sp>
      <p:sp>
        <p:nvSpPr>
          <p:cNvPr id="3" name="Content Placeholder 2"/>
          <p:cNvSpPr>
            <a:spLocks noGrp="1"/>
          </p:cNvSpPr>
          <p:nvPr>
            <p:ph idx="1"/>
          </p:nvPr>
        </p:nvSpPr>
        <p:spPr>
          <a:xfrm>
            <a:off x="1524000" y="1143000"/>
            <a:ext cx="9144000" cy="5486400"/>
          </a:xfrm>
        </p:spPr>
        <p:txBody>
          <a:bodyPr>
            <a:normAutofit fontScale="47500" lnSpcReduction="20000"/>
          </a:bodyPr>
          <a:lstStyle/>
          <a:p>
            <a:pPr marL="0" indent="0" algn="ctr">
              <a:buNone/>
            </a:pPr>
            <a:r>
              <a:rPr lang="en-US" sz="6700" b="1" i="1" dirty="0">
                <a:solidFill>
                  <a:srgbClr val="3868D4"/>
                </a:solidFill>
              </a:rPr>
              <a:t>Cooke v. Bd. of Trustees TPAF </a:t>
            </a:r>
          </a:p>
          <a:p>
            <a:pPr marL="0" indent="0" algn="ctr">
              <a:buNone/>
            </a:pPr>
            <a:r>
              <a:rPr lang="en-US" sz="6700" b="1" i="1" dirty="0">
                <a:solidFill>
                  <a:srgbClr val="3868D4"/>
                </a:solidFill>
              </a:rPr>
              <a:t>Aff’d App. Div. 4/14/2020</a:t>
            </a:r>
          </a:p>
          <a:p>
            <a:endParaRPr lang="en-US" sz="5100" dirty="0"/>
          </a:p>
          <a:p>
            <a:pPr algn="l"/>
            <a:r>
              <a:rPr lang="en-US" sz="5100" dirty="0">
                <a:solidFill>
                  <a:srgbClr val="212121"/>
                </a:solidFill>
              </a:rPr>
              <a:t>Elementary teacher appealed 2/14/19 decision of Board of Trustees of the Teachers' Pension and Annuity Fund (TPAF), imposing a ten percent forfeiture of teacher's pension benefits pursuant to </a:t>
            </a:r>
            <a:r>
              <a:rPr lang="en-US" sz="5100" i="1" dirty="0">
                <a:solidFill>
                  <a:srgbClr val="145DA4"/>
                </a:solidFill>
                <a:hlinkClick r:id="rId3"/>
              </a:rPr>
              <a:t>N.J.S.A</a:t>
            </a:r>
            <a:r>
              <a:rPr lang="en-US" sz="5100" dirty="0">
                <a:solidFill>
                  <a:srgbClr val="145DA4"/>
                </a:solidFill>
                <a:hlinkClick r:id="rId3"/>
              </a:rPr>
              <a:t>. 43:1-3</a:t>
            </a:r>
            <a:r>
              <a:rPr lang="en-US" sz="5100" dirty="0">
                <a:solidFill>
                  <a:srgbClr val="212121"/>
                </a:solidFill>
              </a:rPr>
              <a:t> and </a:t>
            </a:r>
            <a:r>
              <a:rPr lang="en-US" sz="5100" i="1" dirty="0">
                <a:solidFill>
                  <a:srgbClr val="145DA4"/>
                </a:solidFill>
                <a:hlinkClick r:id="rId4"/>
              </a:rPr>
              <a:t>N.J.A.C. </a:t>
            </a:r>
            <a:r>
              <a:rPr lang="en-US" sz="5100" dirty="0">
                <a:solidFill>
                  <a:srgbClr val="145DA4"/>
                </a:solidFill>
                <a:hlinkClick r:id="rId4"/>
              </a:rPr>
              <a:t>17:1-6.1</a:t>
            </a:r>
            <a:r>
              <a:rPr lang="en-US" sz="5100" dirty="0">
                <a:solidFill>
                  <a:srgbClr val="212121"/>
                </a:solidFill>
              </a:rPr>
              <a:t>. App. Div. affirmed.</a:t>
            </a:r>
          </a:p>
          <a:p>
            <a:pPr algn="l"/>
            <a:endParaRPr lang="en-US" sz="5100" dirty="0">
              <a:solidFill>
                <a:srgbClr val="212121"/>
              </a:solidFill>
            </a:endParaRPr>
          </a:p>
          <a:p>
            <a:pPr algn="l"/>
            <a:r>
              <a:rPr lang="en-US" sz="5100" dirty="0">
                <a:solidFill>
                  <a:srgbClr val="212121"/>
                </a:solidFill>
              </a:rPr>
              <a:t>Appellant elementary teacher was employed by the Egg Harbor Twp. BOE. November 2007, appellant called another teacher “Aunt Jemima” in the presence of other teachers. June 2008, Appellant  called same teacher a “n….r” in the presence of students and other teachers. Both statements were made during school hours and on school property. School Board contended that Cooke's racial epithets were made in anger and not in jest.</a:t>
            </a:r>
          </a:p>
          <a:p>
            <a:endParaRPr lang="en-US" sz="6000"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45</a:t>
            </a:fld>
            <a:endParaRPr lang="en-US" dirty="0"/>
          </a:p>
        </p:txBody>
      </p:sp>
    </p:spTree>
    <p:extLst>
      <p:ext uri="{BB962C8B-B14F-4D97-AF65-F5344CB8AC3E}">
        <p14:creationId xmlns:p14="http://schemas.microsoft.com/office/powerpoint/2010/main" val="4163749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8229600" cy="1143000"/>
          </a:xfrm>
        </p:spPr>
        <p:txBody>
          <a:bodyPr>
            <a:normAutofit/>
          </a:bodyPr>
          <a:lstStyle/>
          <a:p>
            <a:pPr algn="ctr"/>
            <a:r>
              <a:rPr lang="en-US" sz="4000" b="1" dirty="0"/>
              <a:t>HIB and TPAF Pension Rights</a:t>
            </a:r>
            <a:endParaRPr lang="en-US" sz="4000" b="1" u="sng" dirty="0"/>
          </a:p>
        </p:txBody>
      </p:sp>
      <p:sp>
        <p:nvSpPr>
          <p:cNvPr id="3" name="Content Placeholder 2"/>
          <p:cNvSpPr>
            <a:spLocks noGrp="1"/>
          </p:cNvSpPr>
          <p:nvPr>
            <p:ph idx="1"/>
          </p:nvPr>
        </p:nvSpPr>
        <p:spPr>
          <a:xfrm>
            <a:off x="1524000" y="1143000"/>
            <a:ext cx="9144000" cy="5486400"/>
          </a:xfrm>
        </p:spPr>
        <p:txBody>
          <a:bodyPr>
            <a:normAutofit fontScale="55000" lnSpcReduction="20000"/>
          </a:bodyPr>
          <a:lstStyle/>
          <a:p>
            <a:pPr marL="0" indent="0" algn="ctr">
              <a:buNone/>
            </a:pPr>
            <a:r>
              <a:rPr lang="en-US" sz="5800" b="1" i="1" dirty="0">
                <a:solidFill>
                  <a:srgbClr val="3868D4"/>
                </a:solidFill>
              </a:rPr>
              <a:t>Cooke v. Bd. of Trustees TPAF </a:t>
            </a:r>
          </a:p>
          <a:p>
            <a:pPr marL="0" indent="0" algn="ctr">
              <a:buNone/>
            </a:pPr>
            <a:r>
              <a:rPr lang="en-US" sz="5800" b="1" i="1" dirty="0">
                <a:solidFill>
                  <a:srgbClr val="3868D4"/>
                </a:solidFill>
              </a:rPr>
              <a:t>Aff’d App. Div. 4/14/2020</a:t>
            </a:r>
          </a:p>
          <a:p>
            <a:endParaRPr lang="en-US" sz="3800" dirty="0">
              <a:solidFill>
                <a:srgbClr val="212121"/>
              </a:solidFill>
            </a:endParaRPr>
          </a:p>
          <a:p>
            <a:pPr algn="l"/>
            <a:r>
              <a:rPr lang="en-US" sz="4400" dirty="0">
                <a:solidFill>
                  <a:srgbClr val="212121"/>
                </a:solidFill>
              </a:rPr>
              <a:t>Tenure charges brought.  Acting Commissioner of Education adopted the ALJ's factual findings but modified the penalty to 120 days of salary withholding, plus an additional thirty-day suspension without pay, and mandatory training on racial sensitivity at teacher's own expense. 11/22/10</a:t>
            </a:r>
          </a:p>
          <a:p>
            <a:pPr algn="l"/>
            <a:r>
              <a:rPr lang="en-US" sz="4400" dirty="0">
                <a:solidFill>
                  <a:srgbClr val="212121"/>
                </a:solidFill>
              </a:rPr>
              <a:t>Both parties appealed, teacher also filed NJLAD retaliation complaint in Law Division. Parties settled. </a:t>
            </a:r>
          </a:p>
          <a:p>
            <a:pPr algn="l"/>
            <a:r>
              <a:rPr lang="en-US" sz="4400" dirty="0">
                <a:solidFill>
                  <a:srgbClr val="212121"/>
                </a:solidFill>
              </a:rPr>
              <a:t>Teacher applied for accidental disability retirement, was granted ordinary disability retirement. Effective 1/1/13</a:t>
            </a:r>
          </a:p>
          <a:p>
            <a:pPr algn="l"/>
            <a:r>
              <a:rPr lang="en-US" sz="4400" dirty="0">
                <a:solidFill>
                  <a:srgbClr val="212121"/>
                </a:solidFill>
              </a:rPr>
              <a:t>10/7/14 TPAF performed an honorable service review and imposed a ten percent reduction in her ordinary disability retirement benefits effective 1/1/13 (allocating five percent to each of the two incidents).</a:t>
            </a:r>
            <a:endParaRPr lang="en-US" sz="4400" b="1" i="1" dirty="0"/>
          </a:p>
          <a:p>
            <a:pPr marL="0" indent="0" algn="ctr">
              <a:buNone/>
            </a:pPr>
            <a:endParaRPr lang="en-US" sz="4000" dirty="0">
              <a:solidFill>
                <a:srgbClr val="212121"/>
              </a:solidFill>
            </a:endParaRP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46</a:t>
            </a:fld>
            <a:endParaRPr lang="en-US" dirty="0"/>
          </a:p>
        </p:txBody>
      </p:sp>
    </p:spTree>
    <p:extLst>
      <p:ext uri="{BB962C8B-B14F-4D97-AF65-F5344CB8AC3E}">
        <p14:creationId xmlns:p14="http://schemas.microsoft.com/office/powerpoint/2010/main" val="1597220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Addressing Behavior of Referees/Officials</a:t>
            </a:r>
          </a:p>
        </p:txBody>
      </p:sp>
      <p:sp>
        <p:nvSpPr>
          <p:cNvPr id="3" name="Content Placeholder 2"/>
          <p:cNvSpPr>
            <a:spLocks noGrp="1"/>
          </p:cNvSpPr>
          <p:nvPr>
            <p:ph idx="1"/>
          </p:nvPr>
        </p:nvSpPr>
        <p:spPr/>
        <p:txBody>
          <a:bodyPr>
            <a:normAutofit/>
          </a:bodyPr>
          <a:lstStyle/>
          <a:p>
            <a:r>
              <a:rPr lang="en-US" dirty="0"/>
              <a:t>AG announces settlement and new guidance document - </a:t>
            </a:r>
            <a:r>
              <a:rPr lang="en-US" sz="1900" dirty="0">
                <a:hlinkClick r:id="rId2"/>
              </a:rPr>
              <a:t>https://www.nj.gov/oag/newsreleases19/pr20190918a.html</a:t>
            </a:r>
            <a:endParaRPr lang="en-US" sz="1900" dirty="0"/>
          </a:p>
          <a:p>
            <a:r>
              <a:rPr lang="en-US" dirty="0"/>
              <a:t>Referee suspended for 2 years</a:t>
            </a:r>
          </a:p>
          <a:p>
            <a:r>
              <a:rPr lang="en-US" dirty="0"/>
              <a:t>NJSIAA rules must be limited to hair length, and cannot be applied in way that discriminates based on hair style</a:t>
            </a:r>
          </a:p>
          <a:p>
            <a:r>
              <a:rPr lang="en-US" dirty="0"/>
              <a:t>New AG </a:t>
            </a:r>
            <a:r>
              <a:rPr lang="en-US" dirty="0">
                <a:hlinkClick r:id="rId3"/>
              </a:rPr>
              <a:t>guidance</a:t>
            </a:r>
            <a:r>
              <a:rPr lang="en-US" dirty="0"/>
              <a:t> clarifies that discrimination on the basis of race includes discrimination based on a trait “inextricably intertwined with or closely associated with race,” including hairstyle.</a:t>
            </a:r>
          </a:p>
          <a:p>
            <a:r>
              <a:rPr lang="en-US" dirty="0"/>
              <a:t>Led to passage of the CROWN Act.</a:t>
            </a:r>
          </a:p>
        </p:txBody>
      </p:sp>
      <p:sp>
        <p:nvSpPr>
          <p:cNvPr id="9" name="Slide Number Placeholder 8"/>
          <p:cNvSpPr>
            <a:spLocks noGrp="1"/>
          </p:cNvSpPr>
          <p:nvPr>
            <p:ph type="sldNum" sz="quarter" idx="12"/>
          </p:nvPr>
        </p:nvSpPr>
        <p:spPr/>
        <p:txBody>
          <a:bodyPr/>
          <a:lstStyle/>
          <a:p>
            <a:fld id="{28B879BA-DDCD-46FE-B6EE-109284A3169F}" type="slidenum">
              <a:rPr lang="en-US" smtClean="0"/>
              <a:pPr/>
              <a:t>47</a:t>
            </a:fld>
            <a:endParaRPr lang="en-US" dirty="0"/>
          </a:p>
        </p:txBody>
      </p:sp>
    </p:spTree>
    <p:extLst>
      <p:ext uri="{BB962C8B-B14F-4D97-AF65-F5344CB8AC3E}">
        <p14:creationId xmlns:p14="http://schemas.microsoft.com/office/powerpoint/2010/main" val="552477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DE1AB-9561-453A-952A-EAD86D6338B3}"/>
              </a:ext>
            </a:extLst>
          </p:cNvPr>
          <p:cNvSpPr>
            <a:spLocks noGrp="1"/>
          </p:cNvSpPr>
          <p:nvPr>
            <p:ph type="title"/>
          </p:nvPr>
        </p:nvSpPr>
        <p:spPr/>
        <p:txBody>
          <a:bodyPr/>
          <a:lstStyle/>
          <a:p>
            <a:r>
              <a:rPr lang="en-US" dirty="0"/>
              <a:t>What If …</a:t>
            </a:r>
          </a:p>
        </p:txBody>
      </p:sp>
      <p:sp>
        <p:nvSpPr>
          <p:cNvPr id="3" name="Content Placeholder 2">
            <a:extLst>
              <a:ext uri="{FF2B5EF4-FFF2-40B4-BE49-F238E27FC236}">
                <a16:creationId xmlns:a16="http://schemas.microsoft.com/office/drawing/2014/main" id="{3B91FA85-5082-42A2-9490-B3A8DB059312}"/>
              </a:ext>
            </a:extLst>
          </p:cNvPr>
          <p:cNvSpPr>
            <a:spLocks noGrp="1"/>
          </p:cNvSpPr>
          <p:nvPr>
            <p:ph idx="1"/>
          </p:nvPr>
        </p:nvSpPr>
        <p:spPr/>
        <p:txBody>
          <a:bodyPr/>
          <a:lstStyle/>
          <a:p>
            <a:r>
              <a:rPr lang="en-US" dirty="0"/>
              <a:t>Similar incident started to occur at an event, where the referee or other game official is asking student to do something that is embarrassing, demeaning, or discriminatory?</a:t>
            </a:r>
          </a:p>
          <a:p>
            <a:r>
              <a:rPr lang="en-US" dirty="0"/>
              <a:t>What role does the coach play in addressing the behavior of other adults who may be harming student athletes?</a:t>
            </a:r>
          </a:p>
        </p:txBody>
      </p:sp>
      <p:sp>
        <p:nvSpPr>
          <p:cNvPr id="4" name="Slide Number Placeholder 3">
            <a:extLst>
              <a:ext uri="{FF2B5EF4-FFF2-40B4-BE49-F238E27FC236}">
                <a16:creationId xmlns:a16="http://schemas.microsoft.com/office/drawing/2014/main" id="{92161D1F-8B18-4C69-97DB-C97BB96859F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972451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2BA0-5DB4-D6D8-8D58-C93230EBF238}"/>
              </a:ext>
            </a:extLst>
          </p:cNvPr>
          <p:cNvSpPr>
            <a:spLocks noGrp="1"/>
          </p:cNvSpPr>
          <p:nvPr>
            <p:ph type="title"/>
          </p:nvPr>
        </p:nvSpPr>
        <p:spPr/>
        <p:txBody>
          <a:bodyPr>
            <a:normAutofit fontScale="90000"/>
          </a:bodyPr>
          <a:lstStyle/>
          <a:p>
            <a:r>
              <a:rPr lang="en-US" dirty="0"/>
              <a:t>Recruiting, screening AND TRAINING ATHLETICS STAFF </a:t>
            </a:r>
            <a:br>
              <a:rPr lang="en-US" dirty="0"/>
            </a:br>
            <a:r>
              <a:rPr lang="en-US" dirty="0"/>
              <a:t>AND VOLUNTEERS</a:t>
            </a:r>
          </a:p>
        </p:txBody>
      </p:sp>
    </p:spTree>
    <p:extLst>
      <p:ext uri="{BB962C8B-B14F-4D97-AF65-F5344CB8AC3E}">
        <p14:creationId xmlns:p14="http://schemas.microsoft.com/office/powerpoint/2010/main" val="318171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6E255370-12E6-4E5C-8CF0-DE62DDE41960}"/>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721C1BB6-465E-4DD3-B644-2D1FEFCA6774}"/>
              </a:ext>
            </a:extLst>
          </p:cNvPr>
          <p:cNvSpPr txBox="1"/>
          <p:nvPr/>
        </p:nvSpPr>
        <p:spPr>
          <a:xfrm>
            <a:off x="2195388" y="87493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RISK RUN REPORT</a:t>
            </a:r>
          </a:p>
        </p:txBody>
      </p:sp>
      <p:pic>
        <p:nvPicPr>
          <p:cNvPr id="29" name="Picture 28">
            <a:extLst>
              <a:ext uri="{FF2B5EF4-FFF2-40B4-BE49-F238E27FC236}">
                <a16:creationId xmlns:a16="http://schemas.microsoft.com/office/drawing/2014/main" id="{325A7F68-6B34-4E2B-AD86-21C24E707749}"/>
              </a:ext>
            </a:extLst>
          </p:cNvPr>
          <p:cNvPicPr>
            <a:picLocks noChangeAspect="1"/>
          </p:cNvPicPr>
          <p:nvPr/>
        </p:nvPicPr>
        <p:blipFill>
          <a:blip r:embed="rId2"/>
          <a:stretch>
            <a:fillRect/>
          </a:stretch>
        </p:blipFill>
        <p:spPr>
          <a:xfrm>
            <a:off x="2530292" y="1827890"/>
            <a:ext cx="3578032" cy="4639544"/>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B2FFEFAB-7182-4620-B37F-3DFC51357730}"/>
              </a:ext>
            </a:extLst>
          </p:cNvPr>
          <p:cNvPicPr>
            <a:picLocks noChangeAspect="1"/>
          </p:cNvPicPr>
          <p:nvPr/>
        </p:nvPicPr>
        <p:blipFill>
          <a:blip r:embed="rId3"/>
          <a:stretch>
            <a:fillRect/>
          </a:stretch>
        </p:blipFill>
        <p:spPr>
          <a:xfrm>
            <a:off x="6402266" y="1751414"/>
            <a:ext cx="3578032" cy="4656109"/>
          </a:xfrm>
          <a:prstGeom prst="rect">
            <a:avLst/>
          </a:prstGeom>
          <a:ln>
            <a:noFill/>
          </a:ln>
          <a:effectLst>
            <a:outerShdw blurRad="292100" dist="139700" dir="2700000" algn="tl" rotWithShape="0">
              <a:srgbClr val="333333">
                <a:alpha val="65000"/>
              </a:srgbClr>
            </a:outerShdw>
          </a:effectLst>
        </p:spPr>
      </p:pic>
      <p:sp>
        <p:nvSpPr>
          <p:cNvPr id="46" name="TextBox 45">
            <a:extLst>
              <a:ext uri="{FF2B5EF4-FFF2-40B4-BE49-F238E27FC236}">
                <a16:creationId xmlns:a16="http://schemas.microsoft.com/office/drawing/2014/main" id="{FF91F2D5-52BA-4459-B7A4-4A0C93965AEF}"/>
              </a:ext>
            </a:extLst>
          </p:cNvPr>
          <p:cNvSpPr txBox="1"/>
          <p:nvPr/>
        </p:nvSpPr>
        <p:spPr>
          <a:xfrm>
            <a:off x="2353565" y="7137399"/>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7" name="Picture 46">
            <a:extLst>
              <a:ext uri="{FF2B5EF4-FFF2-40B4-BE49-F238E27FC236}">
                <a16:creationId xmlns:a16="http://schemas.microsoft.com/office/drawing/2014/main" id="{B8C7DC01-2950-4C72-B3B5-683F27C2480F}"/>
              </a:ext>
            </a:extLst>
          </p:cNvPr>
          <p:cNvPicPr>
            <a:picLocks noChangeAspect="1"/>
          </p:cNvPicPr>
          <p:nvPr/>
        </p:nvPicPr>
        <p:blipFill>
          <a:blip r:embed="rId4"/>
          <a:stretch>
            <a:fillRect/>
          </a:stretch>
        </p:blipFill>
        <p:spPr>
          <a:xfrm>
            <a:off x="3357489" y="8090359"/>
            <a:ext cx="5793375" cy="4489019"/>
          </a:xfrm>
          <a:prstGeom prst="rect">
            <a:avLst/>
          </a:prstGeom>
          <a:ln>
            <a:noFill/>
          </a:ln>
          <a:effectLst>
            <a:outerShdw blurRad="292100" dist="139700" dir="2700000" algn="tl" rotWithShape="0">
              <a:srgbClr val="333333">
                <a:alpha val="65000"/>
              </a:srgbClr>
            </a:outerShdw>
          </a:effectLst>
        </p:spPr>
      </p:pic>
      <p:sp>
        <p:nvSpPr>
          <p:cNvPr id="48" name="TextBox 47">
            <a:extLst>
              <a:ext uri="{FF2B5EF4-FFF2-40B4-BE49-F238E27FC236}">
                <a16:creationId xmlns:a16="http://schemas.microsoft.com/office/drawing/2014/main" id="{74933CBD-6F27-4EAE-B98B-CD0CB592B7EA}"/>
              </a:ext>
            </a:extLst>
          </p:cNvPr>
          <p:cNvSpPr txBox="1"/>
          <p:nvPr/>
        </p:nvSpPr>
        <p:spPr>
          <a:xfrm>
            <a:off x="2551742" y="-648171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UPDATE</a:t>
            </a:r>
          </a:p>
        </p:txBody>
      </p:sp>
      <p:sp>
        <p:nvSpPr>
          <p:cNvPr id="31" name="TextBox 30">
            <a:extLst>
              <a:ext uri="{FF2B5EF4-FFF2-40B4-BE49-F238E27FC236}">
                <a16:creationId xmlns:a16="http://schemas.microsoft.com/office/drawing/2014/main" id="{56A2452D-5807-421D-894C-DC4E9BEA582A}"/>
              </a:ext>
            </a:extLst>
          </p:cNvPr>
          <p:cNvSpPr txBox="1"/>
          <p:nvPr/>
        </p:nvSpPr>
        <p:spPr>
          <a:xfrm>
            <a:off x="2292559" y="-4943508"/>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UPDATE</a:t>
            </a:r>
          </a:p>
        </p:txBody>
      </p:sp>
      <p:sp>
        <p:nvSpPr>
          <p:cNvPr id="34" name="TextBox 7">
            <a:extLst>
              <a:ext uri="{FF2B5EF4-FFF2-40B4-BE49-F238E27FC236}">
                <a16:creationId xmlns:a16="http://schemas.microsoft.com/office/drawing/2014/main" id="{6229AA74-6B50-4D0F-8774-D8D5ADB028C9}"/>
              </a:ext>
            </a:extLst>
          </p:cNvPr>
          <p:cNvSpPr txBox="1"/>
          <p:nvPr/>
        </p:nvSpPr>
        <p:spPr>
          <a:xfrm>
            <a:off x="2932398" y="-3060110"/>
            <a:ext cx="7189180" cy="3476208"/>
          </a:xfrm>
          <a:prstGeom prst="rect">
            <a:avLst/>
          </a:prstGeom>
        </p:spPr>
        <p:txBody>
          <a:bodyPr lIns="0" tIns="0" rIns="0" bIns="0" rtlCol="0" anchor="t">
            <a:spAutoFit/>
          </a:bodyPr>
          <a:lstStyle/>
          <a:p>
            <a:pPr algn="ctr">
              <a:lnSpc>
                <a:spcPts val="5879"/>
              </a:lnSpc>
            </a:pPr>
            <a:r>
              <a:rPr lang="en-US" sz="4199" b="1" dirty="0">
                <a:solidFill>
                  <a:schemeClr val="bg1"/>
                </a:solidFill>
                <a:latin typeface="Calibri" panose="020F0502020204030204" pitchFamily="34" charset="0"/>
                <a:ea typeface="Telegraf Bold"/>
                <a:cs typeface="Telegraf Bold"/>
                <a:sym typeface="Telegraf Bold"/>
              </a:rPr>
              <a:t>Joseph Semptimphelter</a:t>
            </a:r>
          </a:p>
          <a:p>
            <a:pPr algn="ctr">
              <a:lnSpc>
                <a:spcPts val="4208"/>
              </a:lnSpc>
            </a:pPr>
            <a:r>
              <a:rPr lang="en-US" sz="2299" dirty="0">
                <a:solidFill>
                  <a:schemeClr val="bg1"/>
                </a:solidFill>
                <a:latin typeface="Calibri" panose="020F0502020204030204" pitchFamily="34" charset="0"/>
                <a:ea typeface="Telegraf"/>
                <a:cs typeface="Arial" panose="020B0604020202020204" pitchFamily="34" charset="0"/>
                <a:sym typeface="Telegraf"/>
              </a:rPr>
              <a:t>Senior Business Development Specialist</a:t>
            </a:r>
          </a:p>
          <a:p>
            <a:pPr algn="ctr">
              <a:lnSpc>
                <a:spcPts val="4208"/>
              </a:lnSpc>
            </a:pPr>
            <a:r>
              <a:rPr lang="en-US" sz="2299" u="sng" dirty="0">
                <a:solidFill>
                  <a:schemeClr val="bg1"/>
                </a:solidFill>
                <a:latin typeface="Calibri" panose="020F0502020204030204" pitchFamily="34" charset="0"/>
                <a:ea typeface="Telegraf"/>
                <a:cs typeface="Arial" panose="020B0604020202020204" pitchFamily="34" charset="0"/>
                <a:sym typeface="Telegraf"/>
                <a:hlinkClick r:id="rId5" tooltip="mailto:jradomicki@njsig.org">
                  <a:extLst>
                    <a:ext uri="{A12FA001-AC4F-418D-AE19-62706E023703}">
                      <ahyp:hlinkClr xmlns:ahyp="http://schemas.microsoft.com/office/drawing/2018/hyperlinkcolor" val="tx"/>
                    </a:ext>
                  </a:extLst>
                </a:hlinkClick>
              </a:rPr>
              <a:t>jsemptimphelter@njsig.org</a:t>
            </a:r>
          </a:p>
          <a:p>
            <a:pPr algn="ctr">
              <a:lnSpc>
                <a:spcPts val="4208"/>
              </a:lnSpc>
            </a:pPr>
            <a:r>
              <a:rPr lang="en-US" sz="2299" dirty="0">
                <a:solidFill>
                  <a:schemeClr val="bg1"/>
                </a:solidFill>
                <a:latin typeface="Calibri" panose="020F0502020204030204" pitchFamily="34" charset="0"/>
                <a:ea typeface="Telegraf"/>
                <a:cs typeface="Arial" panose="020B0604020202020204" pitchFamily="34" charset="0"/>
                <a:sym typeface="Telegraf"/>
              </a:rPr>
              <a:t>609-386-6060 x3044</a:t>
            </a:r>
          </a:p>
          <a:p>
            <a:pPr algn="ctr">
              <a:lnSpc>
                <a:spcPts val="5879"/>
              </a:lnSpc>
            </a:pPr>
            <a:endParaRPr lang="en-US" sz="2299" dirty="0">
              <a:solidFill>
                <a:schemeClr val="bg1"/>
              </a:solidFill>
              <a:latin typeface="Calibri" panose="020F0502020204030204" pitchFamily="34" charset="0"/>
              <a:ea typeface="Telegraf"/>
              <a:cs typeface="Arial" panose="020B0604020202020204" pitchFamily="34" charset="0"/>
              <a:sym typeface="Telegraf"/>
            </a:endParaRPr>
          </a:p>
          <a:p>
            <a:pPr algn="ctr">
              <a:lnSpc>
                <a:spcPts val="2800"/>
              </a:lnSpc>
            </a:pPr>
            <a:endParaRPr lang="en-US" sz="2299" dirty="0">
              <a:solidFill>
                <a:schemeClr val="bg1"/>
              </a:solidFill>
              <a:latin typeface="Calibri" panose="020F0502020204030204" pitchFamily="34" charset="0"/>
              <a:ea typeface="Telegraf"/>
              <a:cs typeface="Arial" panose="020B0604020202020204" pitchFamily="34" charset="0"/>
              <a:sym typeface="Telegraf"/>
            </a:endParaRPr>
          </a:p>
        </p:txBody>
      </p:sp>
    </p:spTree>
    <p:extLst>
      <p:ext uri="{BB962C8B-B14F-4D97-AF65-F5344CB8AC3E}">
        <p14:creationId xmlns:p14="http://schemas.microsoft.com/office/powerpoint/2010/main" val="2488733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8C826-233F-CF74-DD3C-F49A3B4DC6EC}"/>
              </a:ext>
            </a:extLst>
          </p:cNvPr>
          <p:cNvSpPr>
            <a:spLocks noGrp="1"/>
          </p:cNvSpPr>
          <p:nvPr>
            <p:ph type="title"/>
          </p:nvPr>
        </p:nvSpPr>
        <p:spPr/>
        <p:txBody>
          <a:bodyPr/>
          <a:lstStyle/>
          <a:p>
            <a:r>
              <a:rPr lang="en-US" dirty="0"/>
              <a:t>Foreseeable Issues</a:t>
            </a:r>
          </a:p>
        </p:txBody>
      </p:sp>
      <p:sp>
        <p:nvSpPr>
          <p:cNvPr id="3" name="Content Placeholder 2">
            <a:extLst>
              <a:ext uri="{FF2B5EF4-FFF2-40B4-BE49-F238E27FC236}">
                <a16:creationId xmlns:a16="http://schemas.microsoft.com/office/drawing/2014/main" id="{EFCA9F79-015C-4F1B-2B7E-7C94338350B8}"/>
              </a:ext>
            </a:extLst>
          </p:cNvPr>
          <p:cNvSpPr>
            <a:spLocks noGrp="1"/>
          </p:cNvSpPr>
          <p:nvPr>
            <p:ph idx="1"/>
          </p:nvPr>
        </p:nvSpPr>
        <p:spPr>
          <a:xfrm>
            <a:off x="1981200" y="1290918"/>
            <a:ext cx="8229600" cy="5124552"/>
          </a:xfrm>
        </p:spPr>
        <p:txBody>
          <a:bodyPr>
            <a:noAutofit/>
          </a:bodyPr>
          <a:lstStyle/>
          <a:p>
            <a:r>
              <a:rPr lang="en-US" sz="2200" dirty="0"/>
              <a:t>Coach fails to disclose prior employment where there was contact with children (e.g., working in a convenience store as a teenager).</a:t>
            </a:r>
          </a:p>
          <a:p>
            <a:r>
              <a:rPr lang="en-US" sz="2200" dirty="0"/>
              <a:t>Volunteers with regular contact with children have not received criminal background check and/or training on reporting requirements and other obligations.</a:t>
            </a:r>
          </a:p>
          <a:p>
            <a:r>
              <a:rPr lang="en-US" sz="2200" dirty="0"/>
              <a:t>Employees of a vendors, who have regular contact with children, are not properly vetted and trained.</a:t>
            </a:r>
          </a:p>
          <a:p>
            <a:r>
              <a:rPr lang="en-US" sz="2200" dirty="0"/>
              <a:t>Coach is not trained on acceptable parameters of coaching, then repeats coaching techniques he or she experienced as an athlete, even though those approaches are no longer acceptable.</a:t>
            </a:r>
          </a:p>
          <a:p>
            <a:r>
              <a:rPr lang="en-US" sz="2200" dirty="0"/>
              <a:t>Coach is otherwise not a district employee and was not trained on, and therefore does not know, district-specific protocols for reporting and/or responding to various types of incidents.</a:t>
            </a:r>
          </a:p>
        </p:txBody>
      </p:sp>
      <p:sp>
        <p:nvSpPr>
          <p:cNvPr id="4" name="Slide Number Placeholder 3">
            <a:extLst>
              <a:ext uri="{FF2B5EF4-FFF2-40B4-BE49-F238E27FC236}">
                <a16:creationId xmlns:a16="http://schemas.microsoft.com/office/drawing/2014/main" id="{3E532C3C-C82E-7CCB-1A15-C8A9FB1841A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459409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8F67-137D-9723-8D10-AF313C665FC8}"/>
              </a:ext>
            </a:extLst>
          </p:cNvPr>
          <p:cNvSpPr>
            <a:spLocks noGrp="1"/>
          </p:cNvSpPr>
          <p:nvPr>
            <p:ph type="title"/>
          </p:nvPr>
        </p:nvSpPr>
        <p:spPr/>
        <p:txBody>
          <a:bodyPr/>
          <a:lstStyle/>
          <a:p>
            <a:r>
              <a:rPr lang="en-US" dirty="0"/>
              <a:t>References/Background Checks</a:t>
            </a:r>
          </a:p>
        </p:txBody>
      </p:sp>
      <p:sp>
        <p:nvSpPr>
          <p:cNvPr id="3" name="Content Placeholder 2">
            <a:extLst>
              <a:ext uri="{FF2B5EF4-FFF2-40B4-BE49-F238E27FC236}">
                <a16:creationId xmlns:a16="http://schemas.microsoft.com/office/drawing/2014/main" id="{6AB9BFB4-0E53-AAD7-10FB-D0DB89BB5C47}"/>
              </a:ext>
            </a:extLst>
          </p:cNvPr>
          <p:cNvSpPr>
            <a:spLocks noGrp="1"/>
          </p:cNvSpPr>
          <p:nvPr>
            <p:ph idx="1"/>
          </p:nvPr>
        </p:nvSpPr>
        <p:spPr/>
        <p:txBody>
          <a:bodyPr>
            <a:normAutofit fontScale="92500" lnSpcReduction="20000"/>
          </a:bodyPr>
          <a:lstStyle/>
          <a:p>
            <a:r>
              <a:rPr lang="en-US" dirty="0"/>
              <a:t>Criminal Background Checks</a:t>
            </a:r>
          </a:p>
          <a:p>
            <a:r>
              <a:rPr lang="en-US" b="1" dirty="0"/>
              <a:t>Social Media Postings</a:t>
            </a:r>
          </a:p>
          <a:p>
            <a:r>
              <a:rPr lang="en-US" dirty="0"/>
              <a:t>References</a:t>
            </a:r>
          </a:p>
          <a:p>
            <a:pPr lvl="1"/>
            <a:r>
              <a:rPr lang="en-US" dirty="0"/>
              <a:t>Immediate Supervisor</a:t>
            </a:r>
          </a:p>
          <a:p>
            <a:r>
              <a:rPr lang="en-US" dirty="0"/>
              <a:t>Most Recent Evaluation</a:t>
            </a:r>
          </a:p>
          <a:p>
            <a:r>
              <a:rPr lang="en-US" dirty="0"/>
              <a:t>Pass the Trash Law</a:t>
            </a:r>
          </a:p>
          <a:p>
            <a:pPr lvl="1"/>
            <a:r>
              <a:rPr lang="en-US" dirty="0"/>
              <a:t>ALL prior positions with contact with children over past 20 years (e.g. summer job at convenience store)</a:t>
            </a:r>
          </a:p>
          <a:p>
            <a:pPr lvl="1"/>
            <a:r>
              <a:rPr lang="en-US" dirty="0"/>
              <a:t>Any pending investigations or findings of child abuse or sexual misconduct with children</a:t>
            </a:r>
          </a:p>
          <a:p>
            <a:pPr lvl="1"/>
            <a:r>
              <a:rPr lang="en-US" dirty="0"/>
              <a:t>Broad view of pending investigations (e.g. investigating comments on social media that were not directed at students, but could be seen by students)</a:t>
            </a:r>
          </a:p>
          <a:p>
            <a:pPr lvl="1"/>
            <a:r>
              <a:rPr lang="en-US" b="1" i="1" dirty="0"/>
              <a:t>Don’t Wait Until Last Minute to Do This!!!</a:t>
            </a:r>
          </a:p>
        </p:txBody>
      </p:sp>
      <p:sp>
        <p:nvSpPr>
          <p:cNvPr id="4" name="Slide Number Placeholder 3">
            <a:extLst>
              <a:ext uri="{FF2B5EF4-FFF2-40B4-BE49-F238E27FC236}">
                <a16:creationId xmlns:a16="http://schemas.microsoft.com/office/drawing/2014/main" id="{62C059CE-1878-5779-DA53-831EF03C8E1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51</a:t>
            </a:fld>
            <a:endParaRPr lang="en-US" dirty="0">
              <a:solidFill>
                <a:prstClr val="black">
                  <a:tint val="75000"/>
                </a:prstClr>
              </a:solidFill>
            </a:endParaRPr>
          </a:p>
        </p:txBody>
      </p:sp>
    </p:spTree>
    <p:extLst>
      <p:ext uri="{BB962C8B-B14F-4D97-AF65-F5344CB8AC3E}">
        <p14:creationId xmlns:p14="http://schemas.microsoft.com/office/powerpoint/2010/main" val="2062484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2568-8495-F7AD-D9AB-8D1B1729D41B}"/>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8E181F82-5C3F-5043-C4E5-2D6D72CDCA25}"/>
              </a:ext>
            </a:extLst>
          </p:cNvPr>
          <p:cNvSpPr>
            <a:spLocks noGrp="1"/>
          </p:cNvSpPr>
          <p:nvPr>
            <p:ph idx="1"/>
          </p:nvPr>
        </p:nvSpPr>
        <p:spPr/>
        <p:txBody>
          <a:bodyPr>
            <a:normAutofit/>
          </a:bodyPr>
          <a:lstStyle/>
          <a:p>
            <a:pPr eaLnBrk="1" hangingPunct="1"/>
            <a:r>
              <a:rPr lang="en-US" dirty="0">
                <a:ea typeface="Tahoma" panose="020B0604030504040204" pitchFamily="34" charset="0"/>
                <a:cs typeface="Times New Roman" panose="02020603050405020304" pitchFamily="18" charset="0"/>
              </a:rPr>
              <a:t>Your district is unable to hire a full time Athletic Trainer and decides to contract with a private vendor to provide an athletic trainer as needed for school events.  The vendor assures the district’s Athletic Director that the trainer has been properly vetted and has no prior criminal history, and says there is no need for the trainer to go through the NJDOE criminal background check process, because the vendor has their own internal process.  </a:t>
            </a:r>
          </a:p>
          <a:p>
            <a:pPr eaLnBrk="1" hangingPunct="1"/>
            <a:r>
              <a:rPr lang="en-US" dirty="0">
                <a:ea typeface="Tahoma" panose="020B0604030504040204" pitchFamily="34" charset="0"/>
                <a:cs typeface="Times New Roman" panose="02020603050405020304" pitchFamily="18" charset="0"/>
              </a:rPr>
              <a:t>What should you do?</a:t>
            </a:r>
            <a:endParaRPr lang="en-US" dirty="0"/>
          </a:p>
        </p:txBody>
      </p:sp>
      <p:sp>
        <p:nvSpPr>
          <p:cNvPr id="4" name="Slide Number Placeholder 3">
            <a:extLst>
              <a:ext uri="{FF2B5EF4-FFF2-40B4-BE49-F238E27FC236}">
                <a16:creationId xmlns:a16="http://schemas.microsoft.com/office/drawing/2014/main" id="{B6770C2B-B781-9C80-1C14-197E06CB45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52</a:t>
            </a:fld>
            <a:endParaRPr lang="en-US" dirty="0">
              <a:solidFill>
                <a:prstClr val="black">
                  <a:tint val="75000"/>
                </a:prstClr>
              </a:solidFill>
            </a:endParaRPr>
          </a:p>
        </p:txBody>
      </p:sp>
    </p:spTree>
    <p:extLst>
      <p:ext uri="{BB962C8B-B14F-4D97-AF65-F5344CB8AC3E}">
        <p14:creationId xmlns:p14="http://schemas.microsoft.com/office/powerpoint/2010/main" val="22786400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7780-D1EA-71D0-04E3-DC1EF681EB4C}"/>
              </a:ext>
            </a:extLst>
          </p:cNvPr>
          <p:cNvSpPr>
            <a:spLocks noGrp="1"/>
          </p:cNvSpPr>
          <p:nvPr>
            <p:ph type="title"/>
          </p:nvPr>
        </p:nvSpPr>
        <p:spPr/>
        <p:txBody>
          <a:bodyPr/>
          <a:lstStyle/>
          <a:p>
            <a:r>
              <a:rPr lang="en-US" dirty="0"/>
              <a:t>Criminal Background Checks </a:t>
            </a:r>
          </a:p>
        </p:txBody>
      </p:sp>
      <p:sp>
        <p:nvSpPr>
          <p:cNvPr id="3" name="Content Placeholder 2">
            <a:extLst>
              <a:ext uri="{FF2B5EF4-FFF2-40B4-BE49-F238E27FC236}">
                <a16:creationId xmlns:a16="http://schemas.microsoft.com/office/drawing/2014/main" id="{C1D9169F-EB4D-F821-639A-E005EB59A13F}"/>
              </a:ext>
            </a:extLst>
          </p:cNvPr>
          <p:cNvSpPr>
            <a:spLocks noGrp="1"/>
          </p:cNvSpPr>
          <p:nvPr>
            <p:ph idx="1"/>
          </p:nvPr>
        </p:nvSpPr>
        <p:spPr/>
        <p:txBody>
          <a:bodyPr>
            <a:normAutofit/>
          </a:bodyPr>
          <a:lstStyle/>
          <a:p>
            <a:r>
              <a:rPr lang="en-US" dirty="0"/>
              <a:t>See N.J.S.A. 18A:6-7.1</a:t>
            </a:r>
          </a:p>
          <a:p>
            <a:r>
              <a:rPr lang="en-US" dirty="0"/>
              <a:t>Statutes covers BOTH district employees and vendors, as well as volunteers with regular pupil contact</a:t>
            </a:r>
          </a:p>
          <a:p>
            <a:r>
              <a:rPr lang="en-US" dirty="0"/>
              <a:t>“A board of education  … shall not employ for pay </a:t>
            </a:r>
            <a:r>
              <a:rPr lang="en-US" b="1" dirty="0"/>
              <a:t>or contract for the paid services </a:t>
            </a:r>
            <a:r>
              <a:rPr lang="en-US" dirty="0"/>
              <a:t>of … any other person serving in a position which involves regular contact with children” without first ensuring that the required criminal background check has been completed.</a:t>
            </a:r>
          </a:p>
        </p:txBody>
      </p:sp>
      <p:sp>
        <p:nvSpPr>
          <p:cNvPr id="4" name="Slide Number Placeholder 3">
            <a:extLst>
              <a:ext uri="{FF2B5EF4-FFF2-40B4-BE49-F238E27FC236}">
                <a16:creationId xmlns:a16="http://schemas.microsoft.com/office/drawing/2014/main" id="{4C9A509D-A62D-5F74-8CC1-787A46E4FAE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1880547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0B22-5786-5FA5-5F7F-F59CC2C988C1}"/>
              </a:ext>
            </a:extLst>
          </p:cNvPr>
          <p:cNvSpPr>
            <a:spLocks noGrp="1"/>
          </p:cNvSpPr>
          <p:nvPr>
            <p:ph type="title"/>
          </p:nvPr>
        </p:nvSpPr>
        <p:spPr/>
        <p:txBody>
          <a:bodyPr/>
          <a:lstStyle/>
          <a:p>
            <a:r>
              <a:rPr lang="en-US" dirty="0"/>
              <a:t>Criminal Background Checks</a:t>
            </a:r>
          </a:p>
        </p:txBody>
      </p:sp>
      <p:sp>
        <p:nvSpPr>
          <p:cNvPr id="3" name="Content Placeholder 2">
            <a:extLst>
              <a:ext uri="{FF2B5EF4-FFF2-40B4-BE49-F238E27FC236}">
                <a16:creationId xmlns:a16="http://schemas.microsoft.com/office/drawing/2014/main" id="{3F26B1D1-040F-C55D-D5CE-42BBBB1F6495}"/>
              </a:ext>
            </a:extLst>
          </p:cNvPr>
          <p:cNvSpPr>
            <a:spLocks noGrp="1"/>
          </p:cNvSpPr>
          <p:nvPr>
            <p:ph idx="1"/>
          </p:nvPr>
        </p:nvSpPr>
        <p:spPr>
          <a:xfrm>
            <a:off x="1981200" y="1600206"/>
            <a:ext cx="8229600" cy="4864284"/>
          </a:xfrm>
        </p:spPr>
        <p:txBody>
          <a:bodyPr>
            <a:normAutofit fontScale="85000" lnSpcReduction="20000"/>
          </a:bodyPr>
          <a:lstStyle/>
          <a:p>
            <a:pPr marL="0" indent="0">
              <a:buNone/>
            </a:pPr>
            <a:r>
              <a:rPr lang="en-US" sz="2600" dirty="0"/>
              <a:t>FAQs from Office of Student Protection, NJDOE -  </a:t>
            </a:r>
            <a:r>
              <a:rPr lang="en-US" sz="2600" dirty="0">
                <a:hlinkClick r:id="rId2"/>
              </a:rPr>
              <a:t>https://www.nj.gov/education/crimhist/</a:t>
            </a:r>
            <a:endParaRPr lang="en-US" sz="2600" dirty="0"/>
          </a:p>
          <a:p>
            <a:pPr marL="0" indent="0">
              <a:buNone/>
            </a:pPr>
            <a:endParaRPr lang="en-US" sz="2600" dirty="0"/>
          </a:p>
          <a:p>
            <a:pPr marL="0" indent="0">
              <a:buNone/>
            </a:pPr>
            <a:r>
              <a:rPr lang="en-US" sz="2600" dirty="0"/>
              <a:t>Which applicants or employees are required to undergo the Criminal History Record Check?</a:t>
            </a:r>
          </a:p>
          <a:p>
            <a:pPr marL="457188" lvl="1" indent="0">
              <a:spcBef>
                <a:spcPts val="1200"/>
              </a:spcBef>
              <a:buNone/>
            </a:pPr>
            <a:r>
              <a:rPr lang="en-US" sz="2600" dirty="0"/>
              <a:t>If the job position is mentioned in the statute (</a:t>
            </a:r>
            <a:r>
              <a:rPr lang="en-US" sz="2600" u="sng" dirty="0"/>
              <a:t>N.J.S.A</a:t>
            </a:r>
            <a:r>
              <a:rPr lang="en-US" sz="2600" dirty="0"/>
              <a:t>.18A:6-7.2) i.e. teaching staff member, substitute teacher, teacher aide, child study team member, school physician, school nurse, custodian, school maintenance worker, cafeteria worker, school law enforcement officer, school secretary or clerical worker, regardless of pupil contact, the individual must submit to the Criminal History Record Check.  In addition, any individual that has “regular pupil contact” must also undergo the Criminal History Record Check.  “Regular pupil contact” is determined by the employing education facility in consultation with the school attorney.</a:t>
            </a:r>
          </a:p>
          <a:p>
            <a:pPr marL="0" indent="0">
              <a:spcBef>
                <a:spcPts val="1200"/>
              </a:spcBef>
              <a:buClr>
                <a:schemeClr val="dk1"/>
              </a:buClr>
              <a:buSzPts val="1100"/>
              <a:buNone/>
            </a:pPr>
            <a:r>
              <a:rPr lang="en-US" sz="2600" i="1" dirty="0"/>
              <a:t>What other employees have regular pupil contact?</a:t>
            </a:r>
          </a:p>
          <a:p>
            <a:pPr marL="0" indent="0">
              <a:spcBef>
                <a:spcPts val="1200"/>
              </a:spcBef>
              <a:buClr>
                <a:schemeClr val="dk1"/>
              </a:buClr>
              <a:buSzPts val="1100"/>
              <a:buNone/>
            </a:pPr>
            <a:r>
              <a:rPr lang="en-US" sz="2600" i="1" dirty="0"/>
              <a:t>Which “volunteers” does this apply to???</a:t>
            </a:r>
          </a:p>
          <a:p>
            <a:endParaRPr lang="en-US" dirty="0"/>
          </a:p>
        </p:txBody>
      </p:sp>
      <p:sp>
        <p:nvSpPr>
          <p:cNvPr id="4" name="Slide Number Placeholder 3">
            <a:extLst>
              <a:ext uri="{FF2B5EF4-FFF2-40B4-BE49-F238E27FC236}">
                <a16:creationId xmlns:a16="http://schemas.microsoft.com/office/drawing/2014/main" id="{8E6E3C00-2AA5-12F3-AB95-6C743F99F9A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54</a:t>
            </a:fld>
            <a:endParaRPr lang="en-US" dirty="0">
              <a:solidFill>
                <a:prstClr val="black">
                  <a:tint val="75000"/>
                </a:prstClr>
              </a:solidFill>
            </a:endParaRPr>
          </a:p>
        </p:txBody>
      </p:sp>
    </p:spTree>
    <p:extLst>
      <p:ext uri="{BB962C8B-B14F-4D97-AF65-F5344CB8AC3E}">
        <p14:creationId xmlns:p14="http://schemas.microsoft.com/office/powerpoint/2010/main" val="369738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8229600" cy="1143000"/>
          </a:xfrm>
        </p:spPr>
        <p:txBody>
          <a:bodyPr>
            <a:normAutofit/>
          </a:bodyPr>
          <a:lstStyle/>
          <a:p>
            <a:pPr algn="ctr"/>
            <a:r>
              <a:rPr lang="en-US" sz="4000" dirty="0"/>
              <a:t>Disclosure – Pass the Trash</a:t>
            </a:r>
            <a:r>
              <a:rPr lang="en-US" sz="4000" u="sng" dirty="0"/>
              <a:t> </a:t>
            </a:r>
          </a:p>
        </p:txBody>
      </p:sp>
      <p:sp>
        <p:nvSpPr>
          <p:cNvPr id="3" name="Content Placeholder 2"/>
          <p:cNvSpPr>
            <a:spLocks noGrp="1"/>
          </p:cNvSpPr>
          <p:nvPr>
            <p:ph idx="1"/>
          </p:nvPr>
        </p:nvSpPr>
        <p:spPr>
          <a:xfrm>
            <a:off x="1524000" y="1143000"/>
            <a:ext cx="9144000" cy="5715000"/>
          </a:xfrm>
        </p:spPr>
        <p:txBody>
          <a:bodyPr>
            <a:normAutofit fontScale="70000" lnSpcReduction="20000"/>
          </a:bodyPr>
          <a:lstStyle/>
          <a:p>
            <a:pPr marL="0" indent="0" algn="ctr">
              <a:buNone/>
            </a:pPr>
            <a:r>
              <a:rPr lang="en-US" sz="4000" b="1" i="1" dirty="0">
                <a:solidFill>
                  <a:srgbClr val="3B8EDE"/>
                </a:solidFill>
              </a:rPr>
              <a:t>A.B. v. BOE of the City of Hackensack,  Commissioner 10/21/2021, aff’d App. Div. 10/5/2023</a:t>
            </a:r>
          </a:p>
          <a:p>
            <a:r>
              <a:rPr lang="en-US" sz="2900" b="1" dirty="0"/>
              <a:t>Teacher challenged BOE release of information concerning her former employment </a:t>
            </a:r>
            <a:r>
              <a:rPr lang="en-US" sz="2900" dirty="0"/>
              <a:t>as a teacher in the Hackensack school district; sought employment with the Clifton BOE.  (2019) BOE contended that it was obligated to release the information. </a:t>
            </a:r>
          </a:p>
          <a:p>
            <a:r>
              <a:rPr lang="en-US" sz="2900" b="1" dirty="0"/>
              <a:t>Pursuant to “Pass the Trash”, </a:t>
            </a:r>
            <a:r>
              <a:rPr lang="en-US" sz="2900" b="1" i="1" dirty="0"/>
              <a:t>N.J.S.A</a:t>
            </a:r>
            <a:r>
              <a:rPr lang="en-US" sz="2900" b="1" dirty="0"/>
              <a:t>. 18A:6-7.6 through 7.13</a:t>
            </a:r>
            <a:r>
              <a:rPr lang="en-US" sz="2900" dirty="0"/>
              <a:t>, Clifton submitted a questionnaire to Hackensack inquiring about whether petitioner had been the subject of a child abuse or sexual misconduct investigation. </a:t>
            </a:r>
            <a:r>
              <a:rPr lang="en-US" sz="2900" b="1" dirty="0"/>
              <a:t>The Board answered “Yes” and that petitioner had resigned while the allegations were pending or under investigation</a:t>
            </a:r>
            <a:r>
              <a:rPr lang="en-US" sz="2900" dirty="0"/>
              <a:t>. As a result, Clifton withdrew its offer to hire the teacher.</a:t>
            </a:r>
          </a:p>
          <a:p>
            <a:r>
              <a:rPr lang="en-US" sz="2900" dirty="0"/>
              <a:t>While employed in Hackensack (2013) teacher shared two sexually explicit posts on social media to which several students had access. “Kiss me, I’m Irish, F*** me, I’m Irish,” “Women say, men only think with their penis – Ladies, don’t be afraid to blow their minds.” </a:t>
            </a:r>
          </a:p>
          <a:p>
            <a:r>
              <a:rPr lang="en-US" sz="2900" dirty="0"/>
              <a:t>Hackensack board became aware of posts, considered taking disciplinary action. Teacher, her union representatives, and her legal counsel met with the Board and its legal representation, resulting in a settlement agreement (4/25/13) including teacher’s resignation. </a:t>
            </a:r>
            <a:r>
              <a:rPr lang="en-US" sz="2900" b="1" dirty="0"/>
              <a:t>Agreement contained a confidentiality provision with the disclaimer “to the extent provided by law.”</a:t>
            </a:r>
          </a:p>
          <a:p>
            <a:endParaRPr lang="en-US" sz="1400" dirty="0"/>
          </a:p>
          <a:p>
            <a:pPr marL="0" indent="0">
              <a:buNone/>
            </a:pPr>
            <a:endParaRPr lang="en-US" sz="2400" b="1" i="1" dirty="0">
              <a:solidFill>
                <a:srgbClr val="3B8EDE"/>
              </a:solidFill>
            </a:endParaRP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55</a:t>
            </a:fld>
            <a:endParaRPr lang="en-US" dirty="0"/>
          </a:p>
        </p:txBody>
      </p:sp>
    </p:spTree>
    <p:extLst>
      <p:ext uri="{BB962C8B-B14F-4D97-AF65-F5344CB8AC3E}">
        <p14:creationId xmlns:p14="http://schemas.microsoft.com/office/powerpoint/2010/main" val="3540527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0"/>
            <a:ext cx="8229600" cy="1143000"/>
          </a:xfrm>
        </p:spPr>
        <p:txBody>
          <a:bodyPr>
            <a:normAutofit/>
          </a:bodyPr>
          <a:lstStyle/>
          <a:p>
            <a:pPr algn="ctr"/>
            <a:r>
              <a:rPr lang="en-US" sz="4000" dirty="0"/>
              <a:t>Disclosure – Pass the Trash</a:t>
            </a:r>
            <a:r>
              <a:rPr lang="en-US" sz="4000" u="sng" dirty="0"/>
              <a:t> </a:t>
            </a:r>
          </a:p>
        </p:txBody>
      </p:sp>
      <p:sp>
        <p:nvSpPr>
          <p:cNvPr id="3" name="Content Placeholder 2"/>
          <p:cNvSpPr>
            <a:spLocks noGrp="1"/>
          </p:cNvSpPr>
          <p:nvPr>
            <p:ph idx="1"/>
          </p:nvPr>
        </p:nvSpPr>
        <p:spPr>
          <a:xfrm>
            <a:off x="1524000" y="1143000"/>
            <a:ext cx="9144000" cy="5715000"/>
          </a:xfrm>
        </p:spPr>
        <p:txBody>
          <a:bodyPr>
            <a:normAutofit fontScale="92500" lnSpcReduction="20000"/>
          </a:bodyPr>
          <a:lstStyle/>
          <a:p>
            <a:pPr marL="0" indent="0" algn="ctr">
              <a:buNone/>
            </a:pPr>
            <a:r>
              <a:rPr lang="en-US" sz="3300" b="1" i="1" dirty="0">
                <a:solidFill>
                  <a:srgbClr val="3B8EDE"/>
                </a:solidFill>
              </a:rPr>
              <a:t>A.B. v. BOE of the City of Hackensack,  Commissioner 10/21/2021, aff’d App. Div. 10/5/2023</a:t>
            </a:r>
          </a:p>
          <a:p>
            <a:r>
              <a:rPr lang="en-US" sz="2600" dirty="0"/>
              <a:t>Commissioner finds that it is </a:t>
            </a:r>
            <a:r>
              <a:rPr lang="en-US" sz="2600" b="1" dirty="0"/>
              <a:t>reasonable that the Board conducted an investigation into sexual misconduct </a:t>
            </a:r>
            <a:r>
              <a:rPr lang="en-US" sz="2600" dirty="0"/>
              <a:t>based on petitioner’s actions. Petitioner’s social media posts could meet the definition of electronic communications that are directed toward or with a student that are designed to establish a sexual relationship with the student, such as making sexually suggestive comments. </a:t>
            </a:r>
            <a:r>
              <a:rPr lang="en-US" sz="2600" b="1" dirty="0"/>
              <a:t>It is sufficient that her actions could meet the definition and that the Board opened an investigation.</a:t>
            </a:r>
          </a:p>
          <a:p>
            <a:r>
              <a:rPr lang="en-US" sz="2600" dirty="0"/>
              <a:t>Commissioner agrees with the ALJ that </a:t>
            </a:r>
            <a:r>
              <a:rPr lang="en-US" sz="2600" b="1" i="1" dirty="0"/>
              <a:t>N.J.S.A</a:t>
            </a:r>
            <a:r>
              <a:rPr lang="en-US" sz="2600" b="1" dirty="0"/>
              <a:t>. 18:6-7.12 did not exempt settlement agreements entered into before June 1, 2018 from the mandatory disclosure </a:t>
            </a:r>
            <a:r>
              <a:rPr lang="en-US" sz="2600" dirty="0"/>
              <a:t>provisions of the “Pass the Trash” statute. Petitioner also consented to the disclosure of information by signing an authorization form and that her settlement agreement provided a waiver of its confidentiality provision when required by law.</a:t>
            </a:r>
          </a:p>
          <a:p>
            <a:r>
              <a:rPr lang="en-US" sz="2600" b="1" dirty="0"/>
              <a:t>Appellate Division affirmed. </a:t>
            </a:r>
          </a:p>
          <a:p>
            <a:endParaRPr lang="en-US" sz="1400" dirty="0"/>
          </a:p>
          <a:p>
            <a:pPr marL="0" indent="0">
              <a:buNone/>
            </a:pPr>
            <a:endParaRPr lang="en-US" sz="2400" b="1" i="1" dirty="0">
              <a:solidFill>
                <a:srgbClr val="3B8EDE"/>
              </a:solidFill>
            </a:endParaRPr>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56</a:t>
            </a:fld>
            <a:endParaRPr lang="en-US" dirty="0"/>
          </a:p>
        </p:txBody>
      </p:sp>
    </p:spTree>
    <p:extLst>
      <p:ext uri="{BB962C8B-B14F-4D97-AF65-F5344CB8AC3E}">
        <p14:creationId xmlns:p14="http://schemas.microsoft.com/office/powerpoint/2010/main" val="57974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40E2-6471-16DC-8351-1D2E1CBC4106}"/>
              </a:ext>
            </a:extLst>
          </p:cNvPr>
          <p:cNvSpPr>
            <a:spLocks noGrp="1"/>
          </p:cNvSpPr>
          <p:nvPr>
            <p:ph type="title"/>
          </p:nvPr>
        </p:nvSpPr>
        <p:spPr/>
        <p:txBody>
          <a:bodyPr>
            <a:normAutofit/>
          </a:bodyPr>
          <a:lstStyle/>
          <a:p>
            <a:r>
              <a:rPr lang="en-US" dirty="0"/>
              <a:t>Professional Learning </a:t>
            </a:r>
            <a:br>
              <a:rPr lang="en-US" dirty="0"/>
            </a:br>
            <a:r>
              <a:rPr lang="en-US" dirty="0"/>
              <a:t>for Athletics Staff</a:t>
            </a:r>
          </a:p>
        </p:txBody>
      </p:sp>
      <p:sp>
        <p:nvSpPr>
          <p:cNvPr id="3" name="Content Placeholder 2">
            <a:extLst>
              <a:ext uri="{FF2B5EF4-FFF2-40B4-BE49-F238E27FC236}">
                <a16:creationId xmlns:a16="http://schemas.microsoft.com/office/drawing/2014/main" id="{1798C134-4D3A-8EC4-9F8C-702BB0408D73}"/>
              </a:ext>
            </a:extLst>
          </p:cNvPr>
          <p:cNvSpPr>
            <a:spLocks noGrp="1"/>
          </p:cNvSpPr>
          <p:nvPr>
            <p:ph idx="1"/>
          </p:nvPr>
        </p:nvSpPr>
        <p:spPr/>
        <p:txBody>
          <a:bodyPr>
            <a:normAutofit/>
          </a:bodyPr>
          <a:lstStyle/>
          <a:p>
            <a:r>
              <a:rPr lang="en-US" dirty="0"/>
              <a:t>Responding to Emergent Health Needs</a:t>
            </a:r>
          </a:p>
          <a:p>
            <a:pPr lvl="1"/>
            <a:r>
              <a:rPr lang="en-US" dirty="0"/>
              <a:t>e.g., Janet’s Law, Paul’s Law, Opioid Antidotes, Concussion Protocols, etc.</a:t>
            </a:r>
          </a:p>
          <a:p>
            <a:r>
              <a:rPr lang="en-US" dirty="0"/>
              <a:t>Student Records/Confidentiality</a:t>
            </a:r>
          </a:p>
          <a:p>
            <a:r>
              <a:rPr lang="en-US" dirty="0"/>
              <a:t>Reporting Obligations</a:t>
            </a:r>
          </a:p>
          <a:p>
            <a:pPr lvl="1"/>
            <a:r>
              <a:rPr lang="en-US" dirty="0"/>
              <a:t>HIB, Hazing, Crimes, Abuse, Neglect, Dating Violence, etc.</a:t>
            </a:r>
          </a:p>
          <a:p>
            <a:r>
              <a:rPr lang="en-US" dirty="0"/>
              <a:t>District-Specific Protocols</a:t>
            </a:r>
          </a:p>
          <a:p>
            <a:pPr lvl="1"/>
            <a:r>
              <a:rPr lang="en-US" dirty="0"/>
              <a:t>Who to get to with various reports</a:t>
            </a:r>
          </a:p>
          <a:p>
            <a:r>
              <a:rPr lang="en-US" dirty="0"/>
              <a:t>Don’t Forget Coaches who aren’t your full-time employees!</a:t>
            </a:r>
          </a:p>
          <a:p>
            <a:r>
              <a:rPr lang="en-US" dirty="0"/>
              <a:t>Don’t Forget Volunteers with regular student contact</a:t>
            </a:r>
          </a:p>
        </p:txBody>
      </p:sp>
      <p:sp>
        <p:nvSpPr>
          <p:cNvPr id="4" name="Slide Number Placeholder 3">
            <a:extLst>
              <a:ext uri="{FF2B5EF4-FFF2-40B4-BE49-F238E27FC236}">
                <a16:creationId xmlns:a16="http://schemas.microsoft.com/office/drawing/2014/main" id="{C3F63589-8309-4884-8A6D-B305F958583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57</a:t>
            </a:fld>
            <a:endParaRPr lang="en-US" dirty="0">
              <a:solidFill>
                <a:prstClr val="black">
                  <a:tint val="75000"/>
                </a:prstClr>
              </a:solidFill>
            </a:endParaRPr>
          </a:p>
        </p:txBody>
      </p:sp>
    </p:spTree>
    <p:extLst>
      <p:ext uri="{BB962C8B-B14F-4D97-AF65-F5344CB8AC3E}">
        <p14:creationId xmlns:p14="http://schemas.microsoft.com/office/powerpoint/2010/main" val="1836254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23abbda920e_3_29"/>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rmAutofit/>
          </a:bodyPr>
          <a:lstStyle/>
          <a:p>
            <a:r>
              <a:rPr lang="en-US" dirty="0"/>
              <a:t>Staff Reporting Obligations</a:t>
            </a:r>
            <a:endParaRPr dirty="0"/>
          </a:p>
        </p:txBody>
      </p:sp>
      <p:sp>
        <p:nvSpPr>
          <p:cNvPr id="459" name="Google Shape;459;g23abbda920e_3_29"/>
          <p:cNvSpPr txBox="1">
            <a:spLocks noGrp="1"/>
          </p:cNvSpPr>
          <p:nvPr>
            <p:ph type="body" idx="1"/>
          </p:nvPr>
        </p:nvSpPr>
        <p:spPr>
          <a:xfrm>
            <a:off x="1981200" y="1600206"/>
            <a:ext cx="8229600" cy="4526100"/>
          </a:xfrm>
          <a:prstGeom prst="rect">
            <a:avLst/>
          </a:prstGeom>
        </p:spPr>
        <p:txBody>
          <a:bodyPr spcFirstLastPara="1" vert="horz" wrap="square" lIns="91425" tIns="45700" rIns="91425" bIns="45700" rtlCol="0" anchor="t" anchorCtr="0">
            <a:normAutofit fontScale="92500" lnSpcReduction="20000"/>
          </a:bodyPr>
          <a:lstStyle/>
          <a:p>
            <a:r>
              <a:rPr lang="en-US" dirty="0"/>
              <a:t>Child Abuse</a:t>
            </a:r>
            <a:endParaRPr dirty="0"/>
          </a:p>
          <a:p>
            <a:pPr>
              <a:spcBef>
                <a:spcPts val="0"/>
              </a:spcBef>
            </a:pPr>
            <a:r>
              <a:rPr lang="en-US" dirty="0"/>
              <a:t>Imminent Danger to Self/Others</a:t>
            </a:r>
            <a:endParaRPr dirty="0"/>
          </a:p>
          <a:p>
            <a:pPr>
              <a:spcBef>
                <a:spcPts val="0"/>
              </a:spcBef>
            </a:pPr>
            <a:r>
              <a:rPr lang="en-US" dirty="0"/>
              <a:t>HIB</a:t>
            </a:r>
            <a:endParaRPr dirty="0"/>
          </a:p>
          <a:p>
            <a:pPr>
              <a:spcBef>
                <a:spcPts val="0"/>
              </a:spcBef>
            </a:pPr>
            <a:r>
              <a:rPr lang="en-US" dirty="0"/>
              <a:t>Bias-Related Act</a:t>
            </a:r>
            <a:endParaRPr dirty="0"/>
          </a:p>
          <a:p>
            <a:pPr>
              <a:spcBef>
                <a:spcPts val="0"/>
              </a:spcBef>
            </a:pPr>
            <a:r>
              <a:rPr lang="en-US" dirty="0"/>
              <a:t>Dating Violence</a:t>
            </a:r>
            <a:endParaRPr dirty="0"/>
          </a:p>
          <a:p>
            <a:pPr>
              <a:spcBef>
                <a:spcPts val="0"/>
              </a:spcBef>
            </a:pPr>
            <a:r>
              <a:rPr lang="en-US" dirty="0"/>
              <a:t>Under the Influence</a:t>
            </a:r>
            <a:endParaRPr dirty="0"/>
          </a:p>
          <a:p>
            <a:pPr>
              <a:spcBef>
                <a:spcPts val="0"/>
              </a:spcBef>
            </a:pPr>
            <a:r>
              <a:rPr lang="en-US" dirty="0"/>
              <a:t>Suspected Steroid Use</a:t>
            </a:r>
            <a:endParaRPr dirty="0"/>
          </a:p>
          <a:p>
            <a:pPr>
              <a:spcBef>
                <a:spcPts val="0"/>
              </a:spcBef>
            </a:pPr>
            <a:r>
              <a:rPr lang="en-US" dirty="0"/>
              <a:t>Possession/Distribution Drugs</a:t>
            </a:r>
            <a:endParaRPr dirty="0"/>
          </a:p>
          <a:p>
            <a:pPr>
              <a:spcBef>
                <a:spcPts val="0"/>
              </a:spcBef>
            </a:pPr>
            <a:r>
              <a:rPr lang="en-US" dirty="0"/>
              <a:t>Weapons</a:t>
            </a:r>
          </a:p>
          <a:p>
            <a:pPr>
              <a:spcBef>
                <a:spcPts val="0"/>
              </a:spcBef>
            </a:pPr>
            <a:endParaRPr lang="en-US" b="1" dirty="0"/>
          </a:p>
          <a:p>
            <a:pPr>
              <a:spcBef>
                <a:spcPts val="0"/>
              </a:spcBef>
            </a:pPr>
            <a:r>
              <a:rPr lang="en-US" b="1" dirty="0"/>
              <a:t>BEWARE OF THE “DRIVE BY” REPORT, TAKE TIME TO PROPERLY REPORT AND DOCUMENT CONCERN</a:t>
            </a:r>
          </a:p>
          <a:p>
            <a:pPr>
              <a:spcBef>
                <a:spcPts val="0"/>
              </a:spcBef>
            </a:pPr>
            <a:r>
              <a:rPr lang="en-US" b="1" dirty="0"/>
              <a:t>RECOGNIZE THAT SOME ISSUES CANNOT BE HANDLED INTERNALL, WITHIN THE TEAM</a:t>
            </a:r>
            <a:endParaRPr b="1" dirty="0"/>
          </a:p>
        </p:txBody>
      </p:sp>
      <p:sp>
        <p:nvSpPr>
          <p:cNvPr id="460" name="Google Shape;460;g23abbda920e_3_29"/>
          <p:cNvSpPr txBox="1">
            <a:spLocks noGrp="1"/>
          </p:cNvSpPr>
          <p:nvPr>
            <p:ph type="sldNum" idx="12"/>
          </p:nvPr>
        </p:nvSpPr>
        <p:spPr>
          <a:xfrm>
            <a:off x="8077200" y="6356356"/>
            <a:ext cx="21336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58</a:t>
            </a:fld>
            <a:endParaRPr/>
          </a:p>
        </p:txBody>
      </p:sp>
    </p:spTree>
    <p:extLst>
      <p:ext uri="{BB962C8B-B14F-4D97-AF65-F5344CB8AC3E}">
        <p14:creationId xmlns:p14="http://schemas.microsoft.com/office/powerpoint/2010/main" val="3826260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ACE5-3FC5-2384-A34F-FCAAEDDD7512}"/>
              </a:ext>
            </a:extLst>
          </p:cNvPr>
          <p:cNvSpPr>
            <a:spLocks noGrp="1"/>
          </p:cNvSpPr>
          <p:nvPr>
            <p:ph type="title"/>
          </p:nvPr>
        </p:nvSpPr>
        <p:spPr/>
        <p:txBody>
          <a:bodyPr/>
          <a:lstStyle/>
          <a:p>
            <a:r>
              <a:rPr lang="en-US" dirty="0"/>
              <a:t>Student Athlete physical </a:t>
            </a:r>
            <a:br>
              <a:rPr lang="en-US" dirty="0"/>
            </a:br>
            <a:r>
              <a:rPr lang="en-US" dirty="0"/>
              <a:t>and mental health</a:t>
            </a:r>
          </a:p>
        </p:txBody>
      </p:sp>
    </p:spTree>
    <p:extLst>
      <p:ext uri="{BB962C8B-B14F-4D97-AF65-F5344CB8AC3E}">
        <p14:creationId xmlns:p14="http://schemas.microsoft.com/office/powerpoint/2010/main" val="55192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6E255370-12E6-4E5C-8CF0-DE62DDE41960}"/>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721C1BB6-465E-4DD3-B644-2D1FEFCA6774}"/>
              </a:ext>
            </a:extLst>
          </p:cNvPr>
          <p:cNvSpPr txBox="1"/>
          <p:nvPr/>
        </p:nvSpPr>
        <p:spPr>
          <a:xfrm>
            <a:off x="2195388" y="85771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29" name="Picture 28">
            <a:extLst>
              <a:ext uri="{FF2B5EF4-FFF2-40B4-BE49-F238E27FC236}">
                <a16:creationId xmlns:a16="http://schemas.microsoft.com/office/drawing/2014/main" id="{3875E649-D36F-43B6-97B7-AAB82AA78002}"/>
              </a:ext>
            </a:extLst>
          </p:cNvPr>
          <p:cNvPicPr>
            <a:picLocks noChangeAspect="1"/>
          </p:cNvPicPr>
          <p:nvPr/>
        </p:nvPicPr>
        <p:blipFill>
          <a:blip r:embed="rId2"/>
          <a:stretch>
            <a:fillRect/>
          </a:stretch>
        </p:blipFill>
        <p:spPr>
          <a:xfrm>
            <a:off x="3199312" y="1810676"/>
            <a:ext cx="5793375" cy="4489019"/>
          </a:xfrm>
          <a:prstGeom prst="rect">
            <a:avLst/>
          </a:prstGeom>
          <a:ln>
            <a:noFill/>
          </a:ln>
          <a:effectLst>
            <a:outerShdw blurRad="292100" dist="139700" dir="2700000" algn="tl" rotWithShape="0">
              <a:srgbClr val="333333">
                <a:alpha val="65000"/>
              </a:srgbClr>
            </a:outerShdw>
          </a:effectLst>
        </p:spPr>
      </p:pic>
      <p:sp>
        <p:nvSpPr>
          <p:cNvPr id="30" name="TextBox 29">
            <a:extLst>
              <a:ext uri="{FF2B5EF4-FFF2-40B4-BE49-F238E27FC236}">
                <a16:creationId xmlns:a16="http://schemas.microsoft.com/office/drawing/2014/main" id="{AC6D987D-F7FA-4879-9B8F-4E51171D1304}"/>
              </a:ext>
            </a:extLst>
          </p:cNvPr>
          <p:cNvSpPr txBox="1"/>
          <p:nvPr/>
        </p:nvSpPr>
        <p:spPr>
          <a:xfrm>
            <a:off x="2208942" y="712018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FLYER</a:t>
            </a:r>
          </a:p>
        </p:txBody>
      </p:sp>
      <p:pic>
        <p:nvPicPr>
          <p:cNvPr id="31" name="Picture 30">
            <a:extLst>
              <a:ext uri="{FF2B5EF4-FFF2-40B4-BE49-F238E27FC236}">
                <a16:creationId xmlns:a16="http://schemas.microsoft.com/office/drawing/2014/main" id="{D0123385-FF6C-4D06-AE16-CA9E5F5D3A77}"/>
              </a:ext>
            </a:extLst>
          </p:cNvPr>
          <p:cNvPicPr>
            <a:picLocks noChangeAspect="1"/>
          </p:cNvPicPr>
          <p:nvPr/>
        </p:nvPicPr>
        <p:blipFill>
          <a:blip r:embed="rId3"/>
          <a:stretch>
            <a:fillRect/>
          </a:stretch>
        </p:blipFill>
        <p:spPr>
          <a:xfrm>
            <a:off x="186144" y="8031415"/>
            <a:ext cx="5909856" cy="4579904"/>
          </a:xfrm>
          <a:prstGeom prst="rect">
            <a:avLst/>
          </a:prstGeom>
          <a:ln>
            <a:noFill/>
          </a:ln>
          <a:effectLst>
            <a:outerShdw blurRad="292100" dist="139700" dir="2700000" algn="tl" rotWithShape="0">
              <a:srgbClr val="333333">
                <a:alpha val="65000"/>
              </a:srgbClr>
            </a:outerShdw>
          </a:effectLst>
        </p:spPr>
      </p:pic>
      <p:sp>
        <p:nvSpPr>
          <p:cNvPr id="46" name="TextBox 45">
            <a:extLst>
              <a:ext uri="{FF2B5EF4-FFF2-40B4-BE49-F238E27FC236}">
                <a16:creationId xmlns:a16="http://schemas.microsoft.com/office/drawing/2014/main" id="{D672B3DF-5B13-4551-9855-E4E6572CB3A0}"/>
              </a:ext>
            </a:extLst>
          </p:cNvPr>
          <p:cNvSpPr txBox="1"/>
          <p:nvPr/>
        </p:nvSpPr>
        <p:spPr>
          <a:xfrm>
            <a:off x="2816536" y="-682109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RISK RUN REPORT</a:t>
            </a:r>
          </a:p>
        </p:txBody>
      </p:sp>
      <p:pic>
        <p:nvPicPr>
          <p:cNvPr id="47" name="Picture 46">
            <a:extLst>
              <a:ext uri="{FF2B5EF4-FFF2-40B4-BE49-F238E27FC236}">
                <a16:creationId xmlns:a16="http://schemas.microsoft.com/office/drawing/2014/main" id="{D787574D-BC32-4247-81A9-BA1D89243D52}"/>
              </a:ext>
            </a:extLst>
          </p:cNvPr>
          <p:cNvPicPr>
            <a:picLocks noChangeAspect="1"/>
          </p:cNvPicPr>
          <p:nvPr/>
        </p:nvPicPr>
        <p:blipFill>
          <a:blip r:embed="rId4"/>
          <a:stretch>
            <a:fillRect/>
          </a:stretch>
        </p:blipFill>
        <p:spPr>
          <a:xfrm>
            <a:off x="3151440" y="-5868130"/>
            <a:ext cx="3578032" cy="4639544"/>
          </a:xfrm>
          <a:prstGeom prst="rect">
            <a:avLst/>
          </a:prstGeom>
          <a:ln>
            <a:noFill/>
          </a:ln>
          <a:effectLst>
            <a:outerShdw blurRad="292100" dist="139700" dir="2700000" algn="tl" rotWithShape="0">
              <a:srgbClr val="333333">
                <a:alpha val="65000"/>
              </a:srgbClr>
            </a:outerShdw>
          </a:effectLst>
        </p:spPr>
      </p:pic>
      <p:pic>
        <p:nvPicPr>
          <p:cNvPr id="48" name="Picture 47">
            <a:extLst>
              <a:ext uri="{FF2B5EF4-FFF2-40B4-BE49-F238E27FC236}">
                <a16:creationId xmlns:a16="http://schemas.microsoft.com/office/drawing/2014/main" id="{E57A32A5-7D57-4C74-81B9-A643008A4891}"/>
              </a:ext>
            </a:extLst>
          </p:cNvPr>
          <p:cNvPicPr>
            <a:picLocks noChangeAspect="1"/>
          </p:cNvPicPr>
          <p:nvPr/>
        </p:nvPicPr>
        <p:blipFill>
          <a:blip r:embed="rId5"/>
          <a:stretch>
            <a:fillRect/>
          </a:stretch>
        </p:blipFill>
        <p:spPr>
          <a:xfrm>
            <a:off x="7023414" y="-5944606"/>
            <a:ext cx="3578032" cy="4656109"/>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93EEB1F1-8AC3-4D85-9FD9-B2ED8AAB8CA4}"/>
              </a:ext>
            </a:extLst>
          </p:cNvPr>
          <p:cNvPicPr>
            <a:picLocks noChangeAspect="1"/>
          </p:cNvPicPr>
          <p:nvPr/>
        </p:nvPicPr>
        <p:blipFill>
          <a:blip r:embed="rId6"/>
          <a:stretch>
            <a:fillRect/>
          </a:stretch>
        </p:blipFill>
        <p:spPr>
          <a:xfrm>
            <a:off x="6393653" y="8034837"/>
            <a:ext cx="5909856" cy="4576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554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9B48-0EE3-0D22-594A-8B3ED9753321}"/>
              </a:ext>
            </a:extLst>
          </p:cNvPr>
          <p:cNvSpPr>
            <a:spLocks noGrp="1"/>
          </p:cNvSpPr>
          <p:nvPr>
            <p:ph type="title"/>
          </p:nvPr>
        </p:nvSpPr>
        <p:spPr/>
        <p:txBody>
          <a:bodyPr/>
          <a:lstStyle/>
          <a:p>
            <a:r>
              <a:rPr lang="en-US" dirty="0"/>
              <a:t>Foreseeable Issues</a:t>
            </a:r>
          </a:p>
        </p:txBody>
      </p:sp>
      <p:sp>
        <p:nvSpPr>
          <p:cNvPr id="3" name="Content Placeholder 2">
            <a:extLst>
              <a:ext uri="{FF2B5EF4-FFF2-40B4-BE49-F238E27FC236}">
                <a16:creationId xmlns:a16="http://schemas.microsoft.com/office/drawing/2014/main" id="{3F655A7F-A891-219A-C239-60090A46B141}"/>
              </a:ext>
            </a:extLst>
          </p:cNvPr>
          <p:cNvSpPr>
            <a:spLocks noGrp="1"/>
          </p:cNvSpPr>
          <p:nvPr>
            <p:ph idx="1"/>
          </p:nvPr>
        </p:nvSpPr>
        <p:spPr>
          <a:xfrm>
            <a:off x="1981200" y="1600207"/>
            <a:ext cx="8229600" cy="4888611"/>
          </a:xfrm>
        </p:spPr>
        <p:txBody>
          <a:bodyPr>
            <a:normAutofit fontScale="70000" lnSpcReduction="20000"/>
          </a:bodyPr>
          <a:lstStyle/>
          <a:p>
            <a:r>
              <a:rPr lang="en-US" dirty="0"/>
              <a:t>Self-Harm, suicide attempt or completed suicide take place involving a student athlete.</a:t>
            </a:r>
          </a:p>
          <a:p>
            <a:r>
              <a:rPr lang="en-US" dirty="0"/>
              <a:t>Student injured during practice or game, coach blamed for failing to properly prepare student.</a:t>
            </a:r>
          </a:p>
          <a:p>
            <a:r>
              <a:rPr lang="en-US" dirty="0"/>
              <a:t>Student concerned about loss of scholarship and/or letting teammates down, hides injury.</a:t>
            </a:r>
          </a:p>
          <a:p>
            <a:r>
              <a:rPr lang="en-US" dirty="0"/>
              <a:t>Student trusts coach more than any other staff member, opens up about suicidal ideation, family trauma, other sensitive issues.  Coach is unsure how to handle the situation.</a:t>
            </a:r>
          </a:p>
          <a:p>
            <a:r>
              <a:rPr lang="en-US" dirty="0"/>
              <a:t>Student is injured, feels detached from team, struggles with mental health.</a:t>
            </a:r>
          </a:p>
          <a:p>
            <a:r>
              <a:rPr lang="en-US" dirty="0"/>
              <a:t>Athletic staff are unaware where and how to access critical medical equipment during an emergency, including AED, epi pen, and/or opioid antidote.</a:t>
            </a:r>
          </a:p>
          <a:p>
            <a:r>
              <a:rPr lang="en-US" dirty="0"/>
              <a:t>Student has received medical clearance, so coaches or other athletic staff believe they are unable to address new information they have received that raises questions about student’s physical and/or mental health.</a:t>
            </a:r>
          </a:p>
          <a:p>
            <a:endParaRPr lang="en-US" dirty="0"/>
          </a:p>
        </p:txBody>
      </p:sp>
      <p:sp>
        <p:nvSpPr>
          <p:cNvPr id="4" name="Slide Number Placeholder 3">
            <a:extLst>
              <a:ext uri="{FF2B5EF4-FFF2-40B4-BE49-F238E27FC236}">
                <a16:creationId xmlns:a16="http://schemas.microsoft.com/office/drawing/2014/main" id="{7BA406A4-3435-FF83-F525-90951BAD25E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60</a:t>
            </a:fld>
            <a:endParaRPr lang="en-US" dirty="0">
              <a:solidFill>
                <a:prstClr val="black">
                  <a:tint val="75000"/>
                </a:prstClr>
              </a:solidFill>
            </a:endParaRPr>
          </a:p>
        </p:txBody>
      </p:sp>
    </p:spTree>
    <p:extLst>
      <p:ext uri="{BB962C8B-B14F-4D97-AF65-F5344CB8AC3E}">
        <p14:creationId xmlns:p14="http://schemas.microsoft.com/office/powerpoint/2010/main" val="3130130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373B-52FD-698B-7002-96E78CA49EEB}"/>
              </a:ext>
            </a:extLst>
          </p:cNvPr>
          <p:cNvSpPr>
            <a:spLocks noGrp="1"/>
          </p:cNvSpPr>
          <p:nvPr>
            <p:ph type="title"/>
          </p:nvPr>
        </p:nvSpPr>
        <p:spPr/>
        <p:txBody>
          <a:bodyPr/>
          <a:lstStyle/>
          <a:p>
            <a:r>
              <a:rPr lang="en-US" dirty="0"/>
              <a:t>Sports Pre-Participation Physical</a:t>
            </a:r>
          </a:p>
        </p:txBody>
      </p:sp>
      <p:sp>
        <p:nvSpPr>
          <p:cNvPr id="3" name="Content Placeholder 2">
            <a:extLst>
              <a:ext uri="{FF2B5EF4-FFF2-40B4-BE49-F238E27FC236}">
                <a16:creationId xmlns:a16="http://schemas.microsoft.com/office/drawing/2014/main" id="{A8E20190-05A0-AFB3-7623-C1C8A461C9DD}"/>
              </a:ext>
            </a:extLst>
          </p:cNvPr>
          <p:cNvSpPr>
            <a:spLocks noGrp="1"/>
          </p:cNvSpPr>
          <p:nvPr>
            <p:ph idx="1"/>
          </p:nvPr>
        </p:nvSpPr>
        <p:spPr/>
        <p:txBody>
          <a:bodyPr>
            <a:normAutofit fontScale="77500" lnSpcReduction="20000"/>
          </a:bodyPr>
          <a:lstStyle/>
          <a:p>
            <a:r>
              <a:rPr lang="en-US" dirty="0"/>
              <a:t>See May 22, 2024 NJDOE </a:t>
            </a:r>
            <a:r>
              <a:rPr lang="en-US" dirty="0">
                <a:hlinkClick r:id="rId2" action="ppaction://hlinkfile"/>
              </a:rPr>
              <a:t>Broadcast memo</a:t>
            </a:r>
            <a:endParaRPr lang="en-US" dirty="0"/>
          </a:p>
          <a:p>
            <a:r>
              <a:rPr lang="en-US" dirty="0"/>
              <a:t>There has been a change in the requirements for submission of the updated PPE. The History Form and the Physical Examination Form within the packet do not need to be submitted to the student’s school. The History Form and the Physical Examination Form should be kept by the healthcare provider who completes the PPE. Only the completed Medical Eligibility Form should be submitted to the school. </a:t>
            </a:r>
          </a:p>
          <a:p>
            <a:r>
              <a:rPr lang="en-US" dirty="0"/>
              <a:t>The Medical Eligibility Form provides space for the healthcare provider to share relevant health information with the school if necessary and includes a recommendation regarding the student’s ability to participate in athletics. </a:t>
            </a:r>
          </a:p>
          <a:p>
            <a:r>
              <a:rPr lang="en-US" dirty="0"/>
              <a:t>It is important to note that the PPE must be conducted by a licensed physician, advanced practice nurse, or physician assistant who has completed the student athlete cardiac assessment professional development module developed by the NJDOE. </a:t>
            </a:r>
          </a:p>
          <a:p>
            <a:r>
              <a:rPr lang="en-US" dirty="0"/>
              <a:t>See also NJSIAA </a:t>
            </a:r>
            <a:r>
              <a:rPr lang="en-US" dirty="0">
                <a:hlinkClick r:id="rId3"/>
              </a:rPr>
              <a:t>Sports Medical Clearance Information</a:t>
            </a:r>
            <a:r>
              <a:rPr lang="en-US" dirty="0"/>
              <a:t> page</a:t>
            </a:r>
          </a:p>
        </p:txBody>
      </p:sp>
      <p:sp>
        <p:nvSpPr>
          <p:cNvPr id="4" name="Slide Number Placeholder 3">
            <a:extLst>
              <a:ext uri="{FF2B5EF4-FFF2-40B4-BE49-F238E27FC236}">
                <a16:creationId xmlns:a16="http://schemas.microsoft.com/office/drawing/2014/main" id="{07E669C4-CEAE-C3E9-3F0A-0457A105CDE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61</a:t>
            </a:fld>
            <a:endParaRPr lang="en-US" dirty="0">
              <a:solidFill>
                <a:prstClr val="black">
                  <a:tint val="75000"/>
                </a:prstClr>
              </a:solidFill>
            </a:endParaRPr>
          </a:p>
        </p:txBody>
      </p:sp>
    </p:spTree>
    <p:extLst>
      <p:ext uri="{BB962C8B-B14F-4D97-AF65-F5344CB8AC3E}">
        <p14:creationId xmlns:p14="http://schemas.microsoft.com/office/powerpoint/2010/main" val="1404026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31">
          <a:extLst>
            <a:ext uri="{FF2B5EF4-FFF2-40B4-BE49-F238E27FC236}">
              <a16:creationId xmlns:a16="http://schemas.microsoft.com/office/drawing/2014/main" id="{ABE03F0B-E1A4-C297-D4B1-A4A95680225F}"/>
            </a:ext>
          </a:extLst>
        </p:cNvPr>
        <p:cNvGrpSpPr/>
        <p:nvPr/>
      </p:nvGrpSpPr>
      <p:grpSpPr>
        <a:xfrm>
          <a:off x="0" y="0"/>
          <a:ext cx="0" cy="0"/>
          <a:chOff x="0" y="0"/>
          <a:chExt cx="0" cy="0"/>
        </a:xfrm>
      </p:grpSpPr>
      <p:sp>
        <p:nvSpPr>
          <p:cNvPr id="1432" name="Google Shape;1432;p103">
            <a:extLst>
              <a:ext uri="{FF2B5EF4-FFF2-40B4-BE49-F238E27FC236}">
                <a16:creationId xmlns:a16="http://schemas.microsoft.com/office/drawing/2014/main" id="{66F061D6-8A93-4982-2E21-4917F156FA6A}"/>
              </a:ext>
            </a:extLst>
          </p:cNvPr>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rmAutofit fontScale="90000"/>
          </a:bodyPr>
          <a:lstStyle/>
          <a:p>
            <a:pPr algn="ctr">
              <a:spcBef>
                <a:spcPts val="0"/>
              </a:spcBef>
              <a:buClr>
                <a:schemeClr val="dk1"/>
              </a:buClr>
              <a:buSzPct val="100000"/>
            </a:pPr>
            <a:r>
              <a:rPr lang="en-US"/>
              <a:t>Permissible Disclosure to Protect Health and Safety</a:t>
            </a:r>
          </a:p>
        </p:txBody>
      </p:sp>
      <p:sp>
        <p:nvSpPr>
          <p:cNvPr id="1433" name="Google Shape;1433;p103">
            <a:extLst>
              <a:ext uri="{FF2B5EF4-FFF2-40B4-BE49-F238E27FC236}">
                <a16:creationId xmlns:a16="http://schemas.microsoft.com/office/drawing/2014/main" id="{3B31F5D1-3239-CF5D-A211-CC9025B02C50}"/>
              </a:ext>
            </a:extLst>
          </p:cNvPr>
          <p:cNvSpPr txBox="1">
            <a:spLocks noGrp="1"/>
          </p:cNvSpPr>
          <p:nvPr>
            <p:ph type="body" idx="1"/>
          </p:nvPr>
        </p:nvSpPr>
        <p:spPr>
          <a:xfrm>
            <a:off x="1981200" y="1600201"/>
            <a:ext cx="8229600" cy="4525963"/>
          </a:xfrm>
          <a:prstGeom prst="rect">
            <a:avLst/>
          </a:prstGeom>
          <a:noFill/>
          <a:ln>
            <a:noFill/>
          </a:ln>
        </p:spPr>
        <p:txBody>
          <a:bodyPr spcFirstLastPara="1" vert="horz" wrap="square" lIns="91425" tIns="45700" rIns="91425" bIns="45700" rtlCol="0" anchor="t" anchorCtr="0">
            <a:normAutofit fontScale="92500" lnSpcReduction="20000"/>
          </a:bodyPr>
          <a:lstStyle/>
          <a:p>
            <a:pPr marL="342900" indent="-342900">
              <a:spcBef>
                <a:spcPts val="0"/>
              </a:spcBef>
              <a:buClr>
                <a:schemeClr val="dk1"/>
              </a:buClr>
              <a:buSzPct val="100000"/>
            </a:pPr>
            <a:r>
              <a:rPr lang="en-US"/>
              <a:t>FERPA permits disclosure of personally identifiable information in connection with an emergency if knowledge of the information is necessary to protect the health or safety of the student or other individuals.</a:t>
            </a:r>
            <a:endParaRPr/>
          </a:p>
          <a:p>
            <a:pPr marL="342900" indent="-342900">
              <a:spcBef>
                <a:spcPts val="448"/>
              </a:spcBef>
              <a:buClr>
                <a:schemeClr val="dk1"/>
              </a:buClr>
              <a:buSzPct val="100000"/>
            </a:pPr>
            <a:r>
              <a:rPr lang="en-US"/>
              <a:t>What constitutes an “emergency”?</a:t>
            </a:r>
            <a:endParaRPr/>
          </a:p>
          <a:p>
            <a:pPr marL="742950" lvl="1" indent="-285750">
              <a:spcBef>
                <a:spcPts val="392"/>
              </a:spcBef>
              <a:buClr>
                <a:schemeClr val="dk1"/>
              </a:buClr>
              <a:buSzPct val="100000"/>
              <a:buChar char="–"/>
            </a:pPr>
            <a:r>
              <a:rPr lang="en-US"/>
              <a:t>Based on the “totality of the circumstances” is there “an articulable and significant threat to the health or safety of a student or other individuals”?</a:t>
            </a:r>
            <a:endParaRPr/>
          </a:p>
          <a:p>
            <a:pPr marL="342900" indent="-342900">
              <a:spcBef>
                <a:spcPts val="448"/>
              </a:spcBef>
              <a:buClr>
                <a:schemeClr val="dk1"/>
              </a:buClr>
              <a:buSzPct val="100000"/>
            </a:pPr>
            <a:r>
              <a:rPr lang="en-US"/>
              <a:t>School officials are given the benefit of the doubt!</a:t>
            </a:r>
            <a:endParaRPr/>
          </a:p>
          <a:p>
            <a:pPr marL="742950" lvl="1" indent="-285750">
              <a:spcBef>
                <a:spcPts val="392"/>
              </a:spcBef>
              <a:buClr>
                <a:schemeClr val="dk1"/>
              </a:buClr>
              <a:buSzPct val="100000"/>
              <a:buChar char="–"/>
            </a:pPr>
            <a:r>
              <a:rPr lang="en-US"/>
              <a:t>“If, based on the information available at the time of the determination, there is a rational basis for the determination, the Department will not substitute its judgment for that of the educational agency or institution in evaluating the circumstances and making its determination.”  </a:t>
            </a:r>
            <a:r>
              <a:rPr lang="en-US" u="sng"/>
              <a:t>See 34 CFR 99.36</a:t>
            </a:r>
            <a:r>
              <a:rPr lang="en-US"/>
              <a:t>.</a:t>
            </a:r>
            <a:endParaRPr/>
          </a:p>
        </p:txBody>
      </p:sp>
      <p:sp>
        <p:nvSpPr>
          <p:cNvPr id="1434" name="Google Shape;1434;p103">
            <a:extLst>
              <a:ext uri="{FF2B5EF4-FFF2-40B4-BE49-F238E27FC236}">
                <a16:creationId xmlns:a16="http://schemas.microsoft.com/office/drawing/2014/main" id="{2C2DEE31-831A-CE61-50B8-6F58D6BD0929}"/>
              </a:ext>
            </a:extLst>
          </p:cNvPr>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pPr>
              <a:buSzPts val="1000"/>
            </a:pPr>
            <a:fld id="{00000000-1234-1234-1234-123412341234}" type="slidenum">
              <a:rPr lang="en-US" smtClean="0"/>
              <a:pPr>
                <a:buSzPts val="1000"/>
              </a:pPr>
              <a:t>62</a:t>
            </a:fld>
            <a:endParaRPr lang="en-US"/>
          </a:p>
        </p:txBody>
      </p:sp>
    </p:spTree>
    <p:extLst>
      <p:ext uri="{BB962C8B-B14F-4D97-AF65-F5344CB8AC3E}">
        <p14:creationId xmlns:p14="http://schemas.microsoft.com/office/powerpoint/2010/main" val="25876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64-2EAB-A13E-27FA-575382FE979B}"/>
              </a:ext>
            </a:extLst>
          </p:cNvPr>
          <p:cNvSpPr>
            <a:spLocks noGrp="1"/>
          </p:cNvSpPr>
          <p:nvPr>
            <p:ph type="title"/>
          </p:nvPr>
        </p:nvSpPr>
        <p:spPr/>
        <p:txBody>
          <a:bodyPr>
            <a:normAutofit/>
          </a:bodyPr>
          <a:lstStyle/>
          <a:p>
            <a:r>
              <a:rPr lang="en-US" dirty="0"/>
              <a:t>Suspicion of Under Influence </a:t>
            </a:r>
            <a:br>
              <a:rPr lang="en-US" dirty="0"/>
            </a:br>
            <a:r>
              <a:rPr lang="en-US" dirty="0"/>
              <a:t>Medical Exam</a:t>
            </a:r>
          </a:p>
        </p:txBody>
      </p:sp>
      <p:sp>
        <p:nvSpPr>
          <p:cNvPr id="3" name="Content Placeholder 2">
            <a:extLst>
              <a:ext uri="{FF2B5EF4-FFF2-40B4-BE49-F238E27FC236}">
                <a16:creationId xmlns:a16="http://schemas.microsoft.com/office/drawing/2014/main" id="{B8775DFD-E490-8C6B-6E0E-791D49A6C1D3}"/>
              </a:ext>
            </a:extLst>
          </p:cNvPr>
          <p:cNvSpPr>
            <a:spLocks noGrp="1"/>
          </p:cNvSpPr>
          <p:nvPr>
            <p:ph idx="1"/>
          </p:nvPr>
        </p:nvSpPr>
        <p:spPr/>
        <p:txBody>
          <a:bodyPr>
            <a:normAutofit fontScale="92500" lnSpcReduction="10000"/>
          </a:bodyPr>
          <a:lstStyle/>
          <a:p>
            <a:r>
              <a:rPr lang="en-US" dirty="0"/>
              <a:t>See N.J.S.A. 18A:40A-12</a:t>
            </a:r>
          </a:p>
          <a:p>
            <a:r>
              <a:rPr lang="en-US" dirty="0"/>
              <a:t>Nurse cannot be asked to make final determination and cannot overrule others – ALL STAFF have duty to report suspicion</a:t>
            </a:r>
          </a:p>
          <a:p>
            <a:r>
              <a:rPr lang="en-US" dirty="0"/>
              <a:t>Must be MD or DO for medical exam for suspected under the influence. NOT PA or APN.</a:t>
            </a:r>
          </a:p>
          <a:p>
            <a:r>
              <a:rPr lang="en-US" dirty="0"/>
              <a:t>Must arrange for immediate medical exam – window should be small (e.g. 2 hours)</a:t>
            </a:r>
          </a:p>
          <a:p>
            <a:r>
              <a:rPr lang="en-US" dirty="0"/>
              <a:t>Drug testing requirement must be spelled out in district policy (not automatic under state law)</a:t>
            </a:r>
          </a:p>
          <a:p>
            <a:r>
              <a:rPr lang="en-US" dirty="0"/>
              <a:t>NOTE from doctor must be provided to district within 24 hours (If exam took place and note is delayed then must allow to return to school)</a:t>
            </a:r>
          </a:p>
          <a:p>
            <a:endParaRPr lang="en-US" dirty="0"/>
          </a:p>
          <a:p>
            <a:endParaRPr lang="en-US" dirty="0"/>
          </a:p>
        </p:txBody>
      </p:sp>
      <p:sp>
        <p:nvSpPr>
          <p:cNvPr id="4" name="Slide Number Placeholder 3">
            <a:extLst>
              <a:ext uri="{FF2B5EF4-FFF2-40B4-BE49-F238E27FC236}">
                <a16:creationId xmlns:a16="http://schemas.microsoft.com/office/drawing/2014/main" id="{7CC9D7A7-79AB-07A9-0C0B-6F7B5F9DF1E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63</a:t>
            </a:fld>
            <a:endParaRPr lang="en-US" dirty="0">
              <a:solidFill>
                <a:prstClr val="black">
                  <a:tint val="75000"/>
                </a:prstClr>
              </a:solidFill>
            </a:endParaRPr>
          </a:p>
        </p:txBody>
      </p:sp>
    </p:spTree>
    <p:extLst>
      <p:ext uri="{BB962C8B-B14F-4D97-AF65-F5344CB8AC3E}">
        <p14:creationId xmlns:p14="http://schemas.microsoft.com/office/powerpoint/2010/main" val="49979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45293-33DB-A7FC-16E8-9BF051B8DCA7}"/>
              </a:ext>
            </a:extLst>
          </p:cNvPr>
          <p:cNvSpPr>
            <a:spLocks noGrp="1"/>
          </p:cNvSpPr>
          <p:nvPr>
            <p:ph type="title"/>
          </p:nvPr>
        </p:nvSpPr>
        <p:spPr/>
        <p:txBody>
          <a:bodyPr>
            <a:normAutofit/>
          </a:bodyPr>
          <a:lstStyle/>
          <a:p>
            <a:r>
              <a:rPr lang="en-US" dirty="0"/>
              <a:t>Suspected of Being </a:t>
            </a:r>
            <a:br>
              <a:rPr lang="en-US" dirty="0"/>
            </a:br>
            <a:r>
              <a:rPr lang="en-US" dirty="0"/>
              <a:t>Under the Influence</a:t>
            </a:r>
          </a:p>
        </p:txBody>
      </p:sp>
      <p:sp>
        <p:nvSpPr>
          <p:cNvPr id="3" name="Content Placeholder 2">
            <a:extLst>
              <a:ext uri="{FF2B5EF4-FFF2-40B4-BE49-F238E27FC236}">
                <a16:creationId xmlns:a16="http://schemas.microsoft.com/office/drawing/2014/main" id="{77AA556C-6E24-8ECA-7858-91C8D86A87FA}"/>
              </a:ext>
            </a:extLst>
          </p:cNvPr>
          <p:cNvSpPr>
            <a:spLocks noGrp="1"/>
          </p:cNvSpPr>
          <p:nvPr>
            <p:ph idx="1"/>
          </p:nvPr>
        </p:nvSpPr>
        <p:spPr>
          <a:xfrm>
            <a:off x="1981200" y="1600206"/>
            <a:ext cx="8229600" cy="4756150"/>
          </a:xfrm>
        </p:spPr>
        <p:txBody>
          <a:bodyPr>
            <a:normAutofit fontScale="92500" lnSpcReduction="10000"/>
          </a:bodyPr>
          <a:lstStyle/>
          <a:p>
            <a:r>
              <a:rPr lang="en-US" dirty="0"/>
              <a:t>Step 1 – Initial Report to nurse, school physician, or SAC AND to the principal</a:t>
            </a:r>
          </a:p>
          <a:p>
            <a:r>
              <a:rPr lang="en-US" dirty="0"/>
              <a:t>Step 2 – Arrange for </a:t>
            </a:r>
            <a:r>
              <a:rPr lang="en-US" b="1" u="sng" dirty="0"/>
              <a:t>immediate</a:t>
            </a:r>
            <a:r>
              <a:rPr lang="en-US" dirty="0"/>
              <a:t> medical exam</a:t>
            </a:r>
          </a:p>
          <a:p>
            <a:r>
              <a:rPr lang="en-US" dirty="0"/>
              <a:t>Step 3 – Nurse assesses student medical needs</a:t>
            </a:r>
          </a:p>
          <a:p>
            <a:r>
              <a:rPr lang="en-US" dirty="0"/>
              <a:t>Step 4 – School officials may search student, belongings (cannot delay medical exam)</a:t>
            </a:r>
          </a:p>
          <a:p>
            <a:r>
              <a:rPr lang="en-US" dirty="0"/>
              <a:t>Step 5 – Review report from med exam, allow reentry when cleared (report w/in 24 hours)</a:t>
            </a:r>
          </a:p>
          <a:p>
            <a:r>
              <a:rPr lang="en-US" dirty="0"/>
              <a:t>Step 6 – Provide necessary supports/referrals</a:t>
            </a:r>
          </a:p>
          <a:p>
            <a:r>
              <a:rPr lang="en-US" dirty="0"/>
              <a:t>Step 7 – Impose consequences per code of student conduct, and supports – explore moving away from out of school suspension</a:t>
            </a:r>
          </a:p>
        </p:txBody>
      </p:sp>
      <p:sp>
        <p:nvSpPr>
          <p:cNvPr id="4" name="Slide Number Placeholder 3">
            <a:extLst>
              <a:ext uri="{FF2B5EF4-FFF2-40B4-BE49-F238E27FC236}">
                <a16:creationId xmlns:a16="http://schemas.microsoft.com/office/drawing/2014/main" id="{E82B40CB-D4FB-F51F-152A-4749AA0A73D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104769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D788-A676-6170-703D-34B123DDF74C}"/>
              </a:ext>
            </a:extLst>
          </p:cNvPr>
          <p:cNvSpPr>
            <a:spLocks noGrp="1"/>
          </p:cNvSpPr>
          <p:nvPr>
            <p:ph type="title"/>
          </p:nvPr>
        </p:nvSpPr>
        <p:spPr/>
        <p:txBody>
          <a:bodyPr>
            <a:normAutofit/>
          </a:bodyPr>
          <a:lstStyle/>
          <a:p>
            <a:r>
              <a:rPr lang="en-US" dirty="0"/>
              <a:t>NJDOE Concussion Protocol Guidance</a:t>
            </a:r>
          </a:p>
        </p:txBody>
      </p:sp>
      <p:sp>
        <p:nvSpPr>
          <p:cNvPr id="3" name="Content Placeholder 2">
            <a:extLst>
              <a:ext uri="{FF2B5EF4-FFF2-40B4-BE49-F238E27FC236}">
                <a16:creationId xmlns:a16="http://schemas.microsoft.com/office/drawing/2014/main" id="{4BFFEC84-3975-3532-ABC0-4FC19B1982F7}"/>
              </a:ext>
            </a:extLst>
          </p:cNvPr>
          <p:cNvSpPr>
            <a:spLocks noGrp="1"/>
          </p:cNvSpPr>
          <p:nvPr>
            <p:ph idx="1"/>
          </p:nvPr>
        </p:nvSpPr>
        <p:spPr/>
        <p:txBody>
          <a:bodyPr>
            <a:normAutofit/>
          </a:bodyPr>
          <a:lstStyle/>
          <a:p>
            <a:r>
              <a:rPr lang="en-US" dirty="0"/>
              <a:t>NJDOE </a:t>
            </a:r>
            <a:r>
              <a:rPr lang="en-US" dirty="0">
                <a:hlinkClick r:id="rId2"/>
              </a:rPr>
              <a:t>Broadcast Email – September 24, 2023</a:t>
            </a:r>
            <a:endParaRPr lang="en-US" dirty="0"/>
          </a:p>
          <a:p>
            <a:r>
              <a:rPr lang="en-US" dirty="0"/>
              <a:t>Outlines requirements in law</a:t>
            </a:r>
          </a:p>
          <a:p>
            <a:r>
              <a:rPr lang="en-US" dirty="0"/>
              <a:t>Minimum Board policy requirements</a:t>
            </a:r>
          </a:p>
          <a:p>
            <a:r>
              <a:rPr lang="en-US" dirty="0"/>
              <a:t>6 step concussion protocol</a:t>
            </a:r>
          </a:p>
          <a:p>
            <a:r>
              <a:rPr lang="en-US" dirty="0"/>
              <a:t>See NJDOE </a:t>
            </a:r>
            <a:r>
              <a:rPr lang="en-US" u="sng" dirty="0">
                <a:solidFill>
                  <a:srgbClr val="0056B3"/>
                </a:solidFill>
                <a:hlinkClick r:id="rId3"/>
              </a:rPr>
              <a:t>Model Policy and Guidance for Districts on the Prevention and Treatment of Sports-Related Head Injuries and Concussions</a:t>
            </a:r>
            <a:r>
              <a:rPr lang="en-US" dirty="0">
                <a:solidFill>
                  <a:srgbClr val="212529"/>
                </a:solidFill>
              </a:rPr>
              <a:t> (Aug. 2023)</a:t>
            </a:r>
          </a:p>
          <a:p>
            <a:endParaRPr lang="en-US" dirty="0"/>
          </a:p>
        </p:txBody>
      </p:sp>
      <p:sp>
        <p:nvSpPr>
          <p:cNvPr id="4" name="Slide Number Placeholder 3">
            <a:extLst>
              <a:ext uri="{FF2B5EF4-FFF2-40B4-BE49-F238E27FC236}">
                <a16:creationId xmlns:a16="http://schemas.microsoft.com/office/drawing/2014/main" id="{129C065C-FC76-C73B-C237-D7F83026B62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65</a:t>
            </a:fld>
            <a:endParaRPr lang="en-US" dirty="0">
              <a:solidFill>
                <a:prstClr val="black">
                  <a:tint val="75000"/>
                </a:prstClr>
              </a:solidFill>
            </a:endParaRPr>
          </a:p>
        </p:txBody>
      </p:sp>
    </p:spTree>
    <p:extLst>
      <p:ext uri="{BB962C8B-B14F-4D97-AF65-F5344CB8AC3E}">
        <p14:creationId xmlns:p14="http://schemas.microsoft.com/office/powerpoint/2010/main" val="1228274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1322-7416-679B-5095-5D569DEA45DC}"/>
              </a:ext>
            </a:extLst>
          </p:cNvPr>
          <p:cNvSpPr>
            <a:spLocks noGrp="1"/>
          </p:cNvSpPr>
          <p:nvPr>
            <p:ph type="title"/>
          </p:nvPr>
        </p:nvSpPr>
        <p:spPr/>
        <p:txBody>
          <a:bodyPr/>
          <a:lstStyle/>
          <a:p>
            <a:r>
              <a:rPr lang="en-US" dirty="0"/>
              <a:t>Concussion 6-Step Protocol</a:t>
            </a:r>
          </a:p>
        </p:txBody>
      </p:sp>
      <p:sp>
        <p:nvSpPr>
          <p:cNvPr id="3" name="Content Placeholder 2">
            <a:extLst>
              <a:ext uri="{FF2B5EF4-FFF2-40B4-BE49-F238E27FC236}">
                <a16:creationId xmlns:a16="http://schemas.microsoft.com/office/drawing/2014/main" id="{B0E71077-8BFF-86B5-EE61-696FDAC1DE98}"/>
              </a:ext>
            </a:extLst>
          </p:cNvPr>
          <p:cNvSpPr>
            <a:spLocks noGrp="1"/>
          </p:cNvSpPr>
          <p:nvPr>
            <p:ph idx="1"/>
          </p:nvPr>
        </p:nvSpPr>
        <p:spPr>
          <a:xfrm>
            <a:off x="1981200" y="1600207"/>
            <a:ext cx="8229600" cy="4878831"/>
          </a:xfrm>
        </p:spPr>
        <p:txBody>
          <a:bodyPr>
            <a:normAutofit fontScale="70000" lnSpcReduction="20000"/>
          </a:bodyPr>
          <a:lstStyle/>
          <a:p>
            <a:r>
              <a:rPr lang="en-US" b="1" dirty="0"/>
              <a:t>Step 1: Back to regular activities </a:t>
            </a:r>
            <a:r>
              <a:rPr lang="en-US" dirty="0"/>
              <a:t>(such as school) - Athlete is back to their regular activities (such as school). </a:t>
            </a:r>
          </a:p>
          <a:p>
            <a:r>
              <a:rPr lang="en-US" b="1" dirty="0"/>
              <a:t>Step 2: Light aerobic activity</a:t>
            </a:r>
            <a:r>
              <a:rPr lang="en-US" dirty="0"/>
              <a:t> - Begin with light aerobic exercise only to increase an athlete’s heart rate. This means about 5 to 10 minutes on an exercise bike, walking, or light jogging. No weightlifting at this point. </a:t>
            </a:r>
          </a:p>
          <a:p>
            <a:r>
              <a:rPr lang="en-US" b="1" dirty="0"/>
              <a:t>Step 3: Moderate activity </a:t>
            </a:r>
            <a:r>
              <a:rPr lang="en-US" dirty="0"/>
              <a:t>- Continue with activities to increase an athlete’s heart rate with body or head movement. This includes moderate jogging, brief running, moderate-intensity stationary biking, </a:t>
            </a:r>
            <a:r>
              <a:rPr lang="en-US" dirty="0" err="1"/>
              <a:t>moderateintensity</a:t>
            </a:r>
            <a:r>
              <a:rPr lang="en-US" dirty="0"/>
              <a:t> weightlifting (less time and/or less weight from their typical routine). </a:t>
            </a:r>
          </a:p>
          <a:p>
            <a:r>
              <a:rPr lang="en-US" b="1" dirty="0"/>
              <a:t>Step 4: Heavy, non-contact activity  </a:t>
            </a:r>
            <a:r>
              <a:rPr lang="en-US" dirty="0"/>
              <a:t>- Add heavy non-contact physical activity, such as sprinting/running, high-intensity stationary biking, regular weightlifting routine, non-contact sport-specific drills (in 3 planes of movement). </a:t>
            </a:r>
          </a:p>
          <a:p>
            <a:r>
              <a:rPr lang="en-US" b="1" dirty="0"/>
              <a:t>Step 5: Practice &amp; full contact  </a:t>
            </a:r>
            <a:r>
              <a:rPr lang="en-US" dirty="0"/>
              <a:t>- Young athletes may return to practice and full contact (if appropriate for the sport) in controlled practice. </a:t>
            </a:r>
          </a:p>
          <a:p>
            <a:r>
              <a:rPr lang="en-US" b="1" dirty="0"/>
              <a:t>Step 6: Competition </a:t>
            </a:r>
            <a:r>
              <a:rPr lang="en-US" dirty="0"/>
              <a:t>- Young athletes may return to competition. </a:t>
            </a:r>
          </a:p>
        </p:txBody>
      </p:sp>
      <p:sp>
        <p:nvSpPr>
          <p:cNvPr id="4" name="Slide Number Placeholder 3">
            <a:extLst>
              <a:ext uri="{FF2B5EF4-FFF2-40B4-BE49-F238E27FC236}">
                <a16:creationId xmlns:a16="http://schemas.microsoft.com/office/drawing/2014/main" id="{D6E65579-81BF-5482-C94A-B27E19F00EC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66</a:t>
            </a:fld>
            <a:endParaRPr lang="en-US" dirty="0">
              <a:solidFill>
                <a:prstClr val="black">
                  <a:tint val="75000"/>
                </a:prstClr>
              </a:solidFill>
            </a:endParaRPr>
          </a:p>
        </p:txBody>
      </p:sp>
    </p:spTree>
    <p:extLst>
      <p:ext uri="{BB962C8B-B14F-4D97-AF65-F5344CB8AC3E}">
        <p14:creationId xmlns:p14="http://schemas.microsoft.com/office/powerpoint/2010/main" val="3470604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763000" cy="533400"/>
          </a:xfrm>
        </p:spPr>
        <p:txBody>
          <a:bodyPr>
            <a:normAutofit fontScale="90000"/>
          </a:bodyPr>
          <a:lstStyle/>
          <a:p>
            <a:r>
              <a:rPr lang="en-US" u="sng" dirty="0"/>
              <a:t>Opioid Antidotes in Schools</a:t>
            </a:r>
          </a:p>
        </p:txBody>
      </p:sp>
      <p:sp>
        <p:nvSpPr>
          <p:cNvPr id="3" name="Content Placeholder 2"/>
          <p:cNvSpPr>
            <a:spLocks noGrp="1"/>
          </p:cNvSpPr>
          <p:nvPr>
            <p:ph idx="1"/>
          </p:nvPr>
        </p:nvSpPr>
        <p:spPr>
          <a:xfrm>
            <a:off x="1981200" y="914400"/>
            <a:ext cx="8229600" cy="5486400"/>
          </a:xfrm>
        </p:spPr>
        <p:txBody>
          <a:bodyPr>
            <a:normAutofit fontScale="92500" lnSpcReduction="20000"/>
          </a:bodyPr>
          <a:lstStyle/>
          <a:p>
            <a:r>
              <a:rPr lang="en-US" dirty="0"/>
              <a:t>P.L. 2018, Chapter 106 – Requires Opioid Antidotes in Schools and Permits Emergency Administration by School Nurse or Trained Employee</a:t>
            </a:r>
          </a:p>
          <a:p>
            <a:pPr>
              <a:buNone/>
            </a:pPr>
            <a:endParaRPr lang="en-US" dirty="0"/>
          </a:p>
          <a:p>
            <a:pPr lvl="1"/>
            <a:r>
              <a:rPr lang="en-US" b="1" dirty="0"/>
              <a:t>Effective date – December 1, 2018</a:t>
            </a:r>
          </a:p>
          <a:p>
            <a:pPr lvl="1"/>
            <a:endParaRPr lang="en-US" b="1" dirty="0"/>
          </a:p>
          <a:p>
            <a:pPr lvl="1"/>
            <a:r>
              <a:rPr lang="en-US" dirty="0">
                <a:hlinkClick r:id="rId2"/>
              </a:rPr>
              <a:t>NJDOE Guidelines </a:t>
            </a:r>
            <a:r>
              <a:rPr lang="en-US" dirty="0"/>
              <a:t>Issued in May 2019</a:t>
            </a:r>
          </a:p>
          <a:p>
            <a:pPr lvl="1"/>
            <a:endParaRPr lang="en-US" dirty="0"/>
          </a:p>
          <a:p>
            <a:pPr lvl="1"/>
            <a:r>
              <a:rPr lang="en-US" dirty="0"/>
              <a:t>Board policy required for emergency administration of Opioid Antidote to students, staff or others</a:t>
            </a:r>
          </a:p>
          <a:p>
            <a:pPr lvl="1"/>
            <a:endParaRPr lang="en-US" dirty="0"/>
          </a:p>
          <a:p>
            <a:pPr lvl="1"/>
            <a:r>
              <a:rPr lang="en-US" dirty="0"/>
              <a:t>Requires all Schools with any of </a:t>
            </a:r>
            <a:r>
              <a:rPr lang="en-US" u="sng" dirty="0">
                <a:solidFill>
                  <a:srgbClr val="FF0000"/>
                </a:solidFill>
              </a:rPr>
              <a:t>grades 9 – 12 </a:t>
            </a:r>
            <a:r>
              <a:rPr lang="en-US" dirty="0"/>
              <a:t>to obtain a standing order for these antidotes and to maintain a supply in a secure, unlocked, easily accessible location</a:t>
            </a:r>
          </a:p>
          <a:p>
            <a:pPr lvl="1"/>
            <a:endParaRPr lang="en-US" dirty="0"/>
          </a:p>
          <a:p>
            <a:pPr lvl="1"/>
            <a:r>
              <a:rPr lang="en-US" dirty="0"/>
              <a:t>Board determines quantities and types of antidotes in consultation with DOE and DOH</a:t>
            </a:r>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67</a:t>
            </a:fld>
            <a:endParaRPr lang="en-US" dirty="0"/>
          </a:p>
        </p:txBody>
      </p:sp>
    </p:spTree>
    <p:extLst>
      <p:ext uri="{BB962C8B-B14F-4D97-AF65-F5344CB8AC3E}">
        <p14:creationId xmlns:p14="http://schemas.microsoft.com/office/powerpoint/2010/main" val="425008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1499-18ED-5573-1B1E-C8ADF38531A3}"/>
              </a:ext>
            </a:extLst>
          </p:cNvPr>
          <p:cNvSpPr>
            <a:spLocks noGrp="1"/>
          </p:cNvSpPr>
          <p:nvPr>
            <p:ph type="title"/>
          </p:nvPr>
        </p:nvSpPr>
        <p:spPr/>
        <p:txBody>
          <a:bodyPr>
            <a:normAutofit/>
          </a:bodyPr>
          <a:lstStyle/>
          <a:p>
            <a:r>
              <a:rPr lang="en-US" dirty="0"/>
              <a:t>Procedures for Emergency Overdose</a:t>
            </a:r>
          </a:p>
        </p:txBody>
      </p:sp>
      <p:sp>
        <p:nvSpPr>
          <p:cNvPr id="3" name="Content Placeholder 2">
            <a:extLst>
              <a:ext uri="{FF2B5EF4-FFF2-40B4-BE49-F238E27FC236}">
                <a16:creationId xmlns:a16="http://schemas.microsoft.com/office/drawing/2014/main" id="{B1998CE5-C3FF-2CAD-9AD4-A069320534FD}"/>
              </a:ext>
            </a:extLst>
          </p:cNvPr>
          <p:cNvSpPr>
            <a:spLocks noGrp="1"/>
          </p:cNvSpPr>
          <p:nvPr>
            <p:ph idx="1"/>
          </p:nvPr>
        </p:nvSpPr>
        <p:spPr/>
        <p:txBody>
          <a:bodyPr>
            <a:normAutofit fontScale="92500" lnSpcReduction="10000"/>
          </a:bodyPr>
          <a:lstStyle/>
          <a:p>
            <a:pPr marL="514350" indent="-514350">
              <a:buAutoNum type="arabicParenR"/>
            </a:pPr>
            <a:r>
              <a:rPr lang="en-US" dirty="0"/>
              <a:t>9-1-1 called immediately</a:t>
            </a:r>
          </a:p>
          <a:p>
            <a:pPr marL="514350" indent="-514350">
              <a:buAutoNum type="arabicParenR"/>
            </a:pPr>
            <a:r>
              <a:rPr lang="en-US" dirty="0"/>
              <a:t>CSN called immediately (or designee if no CSN)</a:t>
            </a:r>
          </a:p>
          <a:p>
            <a:pPr marL="514350" indent="-514350">
              <a:buAutoNum type="arabicParenR"/>
            </a:pPr>
            <a:r>
              <a:rPr lang="en-US" dirty="0"/>
              <a:t>CSN or designee determine need for responses such as CPR, Rescue Breaths, AED)</a:t>
            </a:r>
          </a:p>
          <a:p>
            <a:pPr marL="514350" indent="-514350">
              <a:buAutoNum type="arabicParenR"/>
            </a:pPr>
            <a:r>
              <a:rPr lang="en-US" dirty="0"/>
              <a:t>Administer antidote to person (student, staff, parent, etc.) if good faith belief of overdose</a:t>
            </a:r>
          </a:p>
          <a:p>
            <a:pPr marL="514350" indent="-514350">
              <a:buAutoNum type="arabicParenR"/>
            </a:pPr>
            <a:r>
              <a:rPr lang="en-US" dirty="0"/>
              <a:t>Monitor person while waiting for emergency responders</a:t>
            </a:r>
          </a:p>
          <a:p>
            <a:pPr marL="514350" indent="-514350">
              <a:buAutoNum type="arabicParenR"/>
            </a:pPr>
            <a:r>
              <a:rPr lang="en-US" dirty="0"/>
              <a:t>Transport to hospital</a:t>
            </a:r>
          </a:p>
          <a:p>
            <a:pPr marL="514350" indent="-514350">
              <a:buAutoNum type="arabicParenR"/>
            </a:pPr>
            <a:r>
              <a:rPr lang="en-US" dirty="0"/>
              <a:t>Notify parent/guardian if student or emergency contact if staff</a:t>
            </a:r>
          </a:p>
          <a:p>
            <a:pPr marL="514350" indent="-514350">
              <a:buAutoNum type="arabicParenR"/>
            </a:pPr>
            <a:r>
              <a:rPr lang="en-US" dirty="0"/>
              <a:t>Superintendent notified</a:t>
            </a:r>
          </a:p>
          <a:p>
            <a:pPr marL="514350" indent="-514350">
              <a:buAutoNum type="arabicParenR"/>
            </a:pPr>
            <a:endParaRPr lang="en-US" dirty="0"/>
          </a:p>
        </p:txBody>
      </p:sp>
      <p:sp>
        <p:nvSpPr>
          <p:cNvPr id="4" name="Slide Number Placeholder 3">
            <a:extLst>
              <a:ext uri="{FF2B5EF4-FFF2-40B4-BE49-F238E27FC236}">
                <a16:creationId xmlns:a16="http://schemas.microsoft.com/office/drawing/2014/main" id="{29F2621E-C488-CBCB-1C05-CDB5AECFBBB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68</a:t>
            </a:fld>
            <a:endParaRPr lang="en-US" dirty="0">
              <a:solidFill>
                <a:prstClr val="black">
                  <a:tint val="75000"/>
                </a:prstClr>
              </a:solidFill>
            </a:endParaRPr>
          </a:p>
        </p:txBody>
      </p:sp>
    </p:spTree>
    <p:extLst>
      <p:ext uri="{BB962C8B-B14F-4D97-AF65-F5344CB8AC3E}">
        <p14:creationId xmlns:p14="http://schemas.microsoft.com/office/powerpoint/2010/main" val="26301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E5F2-A7CE-5395-325E-88A9E7021923}"/>
              </a:ext>
            </a:extLst>
          </p:cNvPr>
          <p:cNvSpPr>
            <a:spLocks noGrp="1"/>
          </p:cNvSpPr>
          <p:nvPr>
            <p:ph type="title"/>
          </p:nvPr>
        </p:nvSpPr>
        <p:spPr/>
        <p:txBody>
          <a:bodyPr/>
          <a:lstStyle/>
          <a:p>
            <a:r>
              <a:rPr lang="en-US" dirty="0"/>
              <a:t>Janet’s Law</a:t>
            </a:r>
          </a:p>
        </p:txBody>
      </p:sp>
      <p:sp>
        <p:nvSpPr>
          <p:cNvPr id="3" name="Content Placeholder 2">
            <a:extLst>
              <a:ext uri="{FF2B5EF4-FFF2-40B4-BE49-F238E27FC236}">
                <a16:creationId xmlns:a16="http://schemas.microsoft.com/office/drawing/2014/main" id="{7C5278C0-EB25-6BA9-0854-8747FDC3A492}"/>
              </a:ext>
            </a:extLst>
          </p:cNvPr>
          <p:cNvSpPr>
            <a:spLocks noGrp="1"/>
          </p:cNvSpPr>
          <p:nvPr>
            <p:ph idx="1"/>
          </p:nvPr>
        </p:nvSpPr>
        <p:spPr/>
        <p:txBody>
          <a:bodyPr>
            <a:normAutofit/>
          </a:bodyPr>
          <a:lstStyle/>
          <a:p>
            <a:r>
              <a:rPr lang="en-US" dirty="0"/>
              <a:t>Who</a:t>
            </a:r>
          </a:p>
          <a:p>
            <a:pPr lvl="1"/>
            <a:r>
              <a:rPr lang="en-US" dirty="0"/>
              <a:t>Janet </a:t>
            </a:r>
            <a:r>
              <a:rPr lang="en-US" dirty="0" err="1"/>
              <a:t>Zilinski</a:t>
            </a:r>
            <a:r>
              <a:rPr lang="en-US" dirty="0"/>
              <a:t>, 11 years old, cardiac arrest</a:t>
            </a:r>
          </a:p>
          <a:p>
            <a:pPr lvl="1">
              <a:buNone/>
            </a:pPr>
            <a:r>
              <a:rPr lang="en-US" dirty="0"/>
              <a:t>What</a:t>
            </a:r>
          </a:p>
          <a:p>
            <a:pPr lvl="1">
              <a:buNone/>
            </a:pPr>
            <a:r>
              <a:rPr lang="en-US" dirty="0"/>
              <a:t>	An AED must be placed within “reasonable” proximity of the athletic field or event</a:t>
            </a:r>
          </a:p>
          <a:p>
            <a:r>
              <a:rPr lang="en-US" dirty="0"/>
              <a:t>Every school must have an action plan in place</a:t>
            </a:r>
          </a:p>
          <a:p>
            <a:r>
              <a:rPr lang="en-US" dirty="0"/>
              <a:t>5 staff prepared to respond</a:t>
            </a:r>
          </a:p>
          <a:p>
            <a:r>
              <a:rPr lang="en-US" dirty="0"/>
              <a:t>See NJDOE </a:t>
            </a:r>
            <a:r>
              <a:rPr lang="en-US" dirty="0">
                <a:hlinkClick r:id="rId2"/>
              </a:rPr>
              <a:t>FAQs on Janet’s Law</a:t>
            </a:r>
            <a:endParaRPr lang="en-US" dirty="0"/>
          </a:p>
          <a:p>
            <a:endParaRPr lang="en-US" dirty="0"/>
          </a:p>
        </p:txBody>
      </p:sp>
      <p:sp>
        <p:nvSpPr>
          <p:cNvPr id="4" name="Slide Number Placeholder 3">
            <a:extLst>
              <a:ext uri="{FF2B5EF4-FFF2-40B4-BE49-F238E27FC236}">
                <a16:creationId xmlns:a16="http://schemas.microsoft.com/office/drawing/2014/main" id="{386DD265-14B2-9A31-8831-C52292F6816A}"/>
              </a:ext>
            </a:extLst>
          </p:cNvPr>
          <p:cNvSpPr>
            <a:spLocks noGrp="1"/>
          </p:cNvSpPr>
          <p:nvPr>
            <p:ph type="sldNum" sz="quarter" idx="12"/>
          </p:nvPr>
        </p:nvSpPr>
        <p:spPr/>
        <p:txBody>
          <a:bodyPr/>
          <a:lstStyle/>
          <a:p>
            <a:pPr>
              <a:defRPr/>
            </a:pPr>
            <a:fld id="{E443D2D3-79D4-425E-A51E-1C8F275C5E7B}" type="slidenum">
              <a:rPr lang="en-US" smtClean="0"/>
              <a:pPr>
                <a:defRPr/>
              </a:pPr>
              <a:t>69</a:t>
            </a:fld>
            <a:endParaRPr lang="en-US" dirty="0"/>
          </a:p>
        </p:txBody>
      </p:sp>
    </p:spTree>
    <p:extLst>
      <p:ext uri="{BB962C8B-B14F-4D97-AF65-F5344CB8AC3E}">
        <p14:creationId xmlns:p14="http://schemas.microsoft.com/office/powerpoint/2010/main" val="379536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4" y="-1997531"/>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4" y="-2119493"/>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38" name="TextBox 37">
            <a:extLst>
              <a:ext uri="{FF2B5EF4-FFF2-40B4-BE49-F238E27FC236}">
                <a16:creationId xmlns:a16="http://schemas.microsoft.com/office/drawing/2014/main" id="{6E255370-12E6-4E5C-8CF0-DE62DDE41960}"/>
              </a:ext>
            </a:extLst>
          </p:cNvPr>
          <p:cNvSpPr txBox="1"/>
          <p:nvPr/>
        </p:nvSpPr>
        <p:spPr>
          <a:xfrm>
            <a:off x="2195388" y="-8260000"/>
            <a:ext cx="9996612" cy="830997"/>
          </a:xfrm>
          <a:prstGeom prst="rect">
            <a:avLst/>
          </a:prstGeom>
          <a:noFill/>
        </p:spPr>
        <p:txBody>
          <a:bodyPr wrap="square" rtlCol="0">
            <a:spAutoFit/>
          </a:bodyPr>
          <a:lstStyle/>
          <a:p>
            <a:r>
              <a:rPr lang="en-US" sz="4800" b="1" dirty="0">
                <a:latin typeface="Calibri" panose="020F0502020204030204" pitchFamily="34" charset="0"/>
              </a:rPr>
              <a:t>SUB-FUND ADMINISTRATOR REPORT</a:t>
            </a:r>
          </a:p>
        </p:txBody>
      </p:sp>
      <p:sp>
        <p:nvSpPr>
          <p:cNvPr id="19" name="TextBox 18">
            <a:extLst>
              <a:ext uri="{FF2B5EF4-FFF2-40B4-BE49-F238E27FC236}">
                <a16:creationId xmlns:a16="http://schemas.microsoft.com/office/drawing/2014/main" id="{721C1BB6-465E-4DD3-B644-2D1FEFCA6774}"/>
              </a:ext>
            </a:extLst>
          </p:cNvPr>
          <p:cNvSpPr txBox="1"/>
          <p:nvPr/>
        </p:nvSpPr>
        <p:spPr>
          <a:xfrm>
            <a:off x="2195388" y="813015"/>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FLYER</a:t>
            </a:r>
          </a:p>
        </p:txBody>
      </p:sp>
      <p:pic>
        <p:nvPicPr>
          <p:cNvPr id="2" name="Picture 1">
            <a:extLst>
              <a:ext uri="{FF2B5EF4-FFF2-40B4-BE49-F238E27FC236}">
                <a16:creationId xmlns:a16="http://schemas.microsoft.com/office/drawing/2014/main" id="{E70BB370-2801-40F4-9C28-5A90654A9E49}"/>
              </a:ext>
            </a:extLst>
          </p:cNvPr>
          <p:cNvPicPr>
            <a:picLocks noChangeAspect="1"/>
          </p:cNvPicPr>
          <p:nvPr/>
        </p:nvPicPr>
        <p:blipFill>
          <a:blip r:embed="rId3"/>
          <a:stretch>
            <a:fillRect/>
          </a:stretch>
        </p:blipFill>
        <p:spPr>
          <a:xfrm>
            <a:off x="172590" y="1724245"/>
            <a:ext cx="5909856" cy="4579904"/>
          </a:xfrm>
          <a:prstGeom prst="rect">
            <a:avLst/>
          </a:prstGeom>
          <a:ln>
            <a:noFill/>
          </a:ln>
          <a:effectLst>
            <a:outerShdw blurRad="292100" dist="139700" dir="2700000" algn="tl" rotWithShape="0">
              <a:srgbClr val="333333">
                <a:alpha val="65000"/>
              </a:srgbClr>
            </a:outerShdw>
          </a:effectLst>
        </p:spPr>
      </p:pic>
      <p:sp>
        <p:nvSpPr>
          <p:cNvPr id="34" name="Rectangle 33">
            <a:extLst>
              <a:ext uri="{FF2B5EF4-FFF2-40B4-BE49-F238E27FC236}">
                <a16:creationId xmlns:a16="http://schemas.microsoft.com/office/drawing/2014/main" id="{549CD7BA-83A1-4D48-B860-8E8A45DC3CB8}"/>
              </a:ext>
            </a:extLst>
          </p:cNvPr>
          <p:cNvSpPr/>
          <p:nvPr/>
        </p:nvSpPr>
        <p:spPr>
          <a:xfrm>
            <a:off x="-227771" y="8318272"/>
            <a:ext cx="12295787" cy="1200329"/>
          </a:xfrm>
          <a:prstGeom prst="rect">
            <a:avLst/>
          </a:prstGeom>
        </p:spPr>
        <p:txBody>
          <a:bodyPr wrap="square">
            <a:spAutoFit/>
          </a:bodyPr>
          <a:lstStyle/>
          <a:p>
            <a:pPr algn="ctr"/>
            <a:r>
              <a:rPr lang="en-US" sz="3600" b="1" dirty="0">
                <a:solidFill>
                  <a:schemeClr val="accent1">
                    <a:lumMod val="50000"/>
                  </a:schemeClr>
                </a:solidFill>
                <a:latin typeface="Calibri" panose="020F0502020204030204" pitchFamily="34" charset="0"/>
                <a:ea typeface="Calibri" panose="020F0502020204030204" pitchFamily="34" charset="0"/>
              </a:rPr>
              <a:t>School Athletics: A Comprehensive Plan for Addressing Legal Liability and Promoting Student Safety</a:t>
            </a:r>
            <a:endParaRPr lang="en-US" sz="3600" dirty="0">
              <a:solidFill>
                <a:schemeClr val="accent1">
                  <a:lumMod val="50000"/>
                </a:schemeClr>
              </a:solidFill>
              <a:latin typeface="Calibri" panose="020F0502020204030204" pitchFamily="34" charset="0"/>
            </a:endParaRPr>
          </a:p>
        </p:txBody>
      </p:sp>
      <p:sp>
        <p:nvSpPr>
          <p:cNvPr id="46" name="TextBox 45">
            <a:extLst>
              <a:ext uri="{FF2B5EF4-FFF2-40B4-BE49-F238E27FC236}">
                <a16:creationId xmlns:a16="http://schemas.microsoft.com/office/drawing/2014/main" id="{DA2AFF62-9DF3-4635-B739-5D378DF86B29}"/>
              </a:ext>
            </a:extLst>
          </p:cNvPr>
          <p:cNvSpPr txBox="1"/>
          <p:nvPr/>
        </p:nvSpPr>
        <p:spPr>
          <a:xfrm>
            <a:off x="1188277" y="7176017"/>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graphicFrame>
        <p:nvGraphicFramePr>
          <p:cNvPr id="47" name="Table 46">
            <a:extLst>
              <a:ext uri="{FF2B5EF4-FFF2-40B4-BE49-F238E27FC236}">
                <a16:creationId xmlns:a16="http://schemas.microsoft.com/office/drawing/2014/main" id="{2E74738E-3450-457C-AC4A-DB587BE55872}"/>
              </a:ext>
            </a:extLst>
          </p:cNvPr>
          <p:cNvGraphicFramePr>
            <a:graphicFrameLocks noGrp="1"/>
          </p:cNvGraphicFramePr>
          <p:nvPr>
            <p:extLst>
              <p:ext uri="{D42A27DB-BD31-4B8C-83A1-F6EECF244321}">
                <p14:modId xmlns:p14="http://schemas.microsoft.com/office/powerpoint/2010/main" val="525236514"/>
              </p:ext>
            </p:extLst>
          </p:nvPr>
        </p:nvGraphicFramePr>
        <p:xfrm>
          <a:off x="-191604" y="9557482"/>
          <a:ext cx="12192000" cy="3247474"/>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153133030"/>
                    </a:ext>
                  </a:extLst>
                </a:gridCol>
                <a:gridCol w="6096000">
                  <a:extLst>
                    <a:ext uri="{9D8B030D-6E8A-4147-A177-3AD203B41FA5}">
                      <a16:colId xmlns:a16="http://schemas.microsoft.com/office/drawing/2014/main" val="3963564955"/>
                    </a:ext>
                  </a:extLst>
                </a:gridCol>
              </a:tblGrid>
              <a:tr h="1362754">
                <a:tc>
                  <a:txBody>
                    <a:bodyPr/>
                    <a:lstStyle/>
                    <a:p>
                      <a:pPr marL="0" indent="0" algn="ctr">
                        <a:buFont typeface="Wingdings" panose="05000000000000000000" pitchFamily="2" charset="2"/>
                        <a:buNone/>
                      </a:pPr>
                      <a:r>
                        <a:rPr lang="en-US" sz="2000" b="1" dirty="0">
                          <a:solidFill>
                            <a:srgbClr val="193970"/>
                          </a:solidFill>
                          <a:latin typeface="Montserrat" panose="020B0604020202020204" charset="0"/>
                        </a:rPr>
                        <a:t>David Nash, Esq.</a:t>
                      </a:r>
                      <a:br>
                        <a:rPr lang="en-US" sz="2000" b="0" dirty="0">
                          <a:solidFill>
                            <a:srgbClr val="193970"/>
                          </a:solidFill>
                          <a:latin typeface="Montserrat" panose="020B0604020202020204" charset="0"/>
                        </a:rPr>
                      </a:br>
                      <a:r>
                        <a:rPr lang="en-US" sz="2000" b="0" i="1" dirty="0">
                          <a:solidFill>
                            <a:srgbClr val="193970"/>
                          </a:solidFill>
                          <a:latin typeface="Montserrat" panose="020B0604020202020204" charset="0"/>
                        </a:rPr>
                        <a:t>LEGAL ONE/Director of Legal Education and National Outreach, Foundation for Educational Administration</a:t>
                      </a:r>
                      <a:endParaRPr lang="en-US" sz="2000" b="0" dirty="0">
                        <a:solidFill>
                          <a:srgbClr val="193970"/>
                        </a:solidFill>
                        <a:latin typeface="Montserra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a:buFont typeface="Wingdings" panose="05000000000000000000" pitchFamily="2" charset="2"/>
                        <a:buNone/>
                      </a:pPr>
                      <a:r>
                        <a:rPr lang="en-US" sz="2000" b="1" dirty="0">
                          <a:solidFill>
                            <a:srgbClr val="193970"/>
                          </a:solidFill>
                          <a:latin typeface="Montserrat" panose="020B0604020202020204" charset="0"/>
                        </a:rPr>
                        <a:t>Jeffrey Gale</a:t>
                      </a:r>
                      <a:br>
                        <a:rPr lang="en-US" sz="2000" b="0" dirty="0">
                          <a:solidFill>
                            <a:srgbClr val="193970"/>
                          </a:solidFill>
                          <a:latin typeface="Montserrat" panose="020B0604020202020204" charset="0"/>
                        </a:rPr>
                      </a:br>
                      <a:r>
                        <a:rPr lang="en-US" sz="2000" b="0" i="1" dirty="0">
                          <a:solidFill>
                            <a:srgbClr val="193970"/>
                          </a:solidFill>
                          <a:latin typeface="Montserrat" panose="020B0604020202020204" charset="0"/>
                        </a:rPr>
                        <a:t>Director, Office of School Preparedness</a:t>
                      </a:r>
                    </a:p>
                    <a:p>
                      <a:pPr marL="0" indent="0" algn="ctr">
                        <a:buFont typeface="Wingdings" panose="05000000000000000000" pitchFamily="2" charset="2"/>
                        <a:buNone/>
                      </a:pPr>
                      <a:r>
                        <a:rPr lang="en-US" sz="2000" b="0" i="1" dirty="0">
                          <a:solidFill>
                            <a:srgbClr val="193970"/>
                          </a:solidFill>
                          <a:latin typeface="Montserrat" panose="020B0604020202020204" charset="0"/>
                        </a:rPr>
                        <a:t>and Emergency Planning, NJDOE</a:t>
                      </a:r>
                      <a:endParaRPr lang="en-US" sz="2000" b="0" dirty="0">
                        <a:solidFill>
                          <a:srgbClr val="193970"/>
                        </a:solidFill>
                        <a:latin typeface="Montserra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509776"/>
                  </a:ext>
                </a:extLst>
              </a:tr>
              <a:tr h="1171797">
                <a:tc>
                  <a:txBody>
                    <a:bodyPr/>
                    <a:lstStyle/>
                    <a:p>
                      <a:pPr marL="0" indent="0" algn="ctr">
                        <a:buFont typeface="Wingdings" panose="05000000000000000000" pitchFamily="2" charset="2"/>
                        <a:buNone/>
                      </a:pPr>
                      <a:r>
                        <a:rPr lang="en-US" sz="2000" b="1" dirty="0">
                          <a:solidFill>
                            <a:srgbClr val="193970"/>
                          </a:solidFill>
                          <a:latin typeface="Montserrat Bold" panose="020B0604020202020204" charset="0"/>
                        </a:rPr>
                        <a:t>Sandra </a:t>
                      </a:r>
                      <a:r>
                        <a:rPr lang="en-US" sz="2000" b="1" dirty="0" err="1">
                          <a:solidFill>
                            <a:srgbClr val="193970"/>
                          </a:solidFill>
                          <a:latin typeface="Montserrat Bold" panose="020B0604020202020204" charset="0"/>
                        </a:rPr>
                        <a:t>Mamary</a:t>
                      </a:r>
                      <a:endParaRPr lang="en-US" sz="2000" b="1" dirty="0">
                        <a:solidFill>
                          <a:srgbClr val="193970"/>
                        </a:solidFill>
                        <a:latin typeface="Montserrat Bold" panose="020B0604020202020204" charset="0"/>
                      </a:endParaRPr>
                    </a:p>
                    <a:p>
                      <a:pPr marL="0" indent="0" algn="ctr">
                        <a:buFont typeface="Wingdings" panose="05000000000000000000" pitchFamily="2" charset="2"/>
                        <a:buNone/>
                      </a:pPr>
                      <a:r>
                        <a:rPr lang="en-US" sz="2000" b="0" i="1" dirty="0">
                          <a:solidFill>
                            <a:srgbClr val="193970"/>
                          </a:solidFill>
                          <a:latin typeface="Montserrat Bold" panose="020B0604020202020204" charset="0"/>
                        </a:rPr>
                        <a:t>Assistant Director, New Jersey State</a:t>
                      </a:r>
                    </a:p>
                    <a:p>
                      <a:pPr marL="0" indent="0" algn="ctr">
                        <a:buFont typeface="Wingdings" panose="05000000000000000000" pitchFamily="2" charset="2"/>
                        <a:buNone/>
                      </a:pPr>
                      <a:r>
                        <a:rPr lang="en-US" sz="2000" b="0" i="1" dirty="0">
                          <a:solidFill>
                            <a:srgbClr val="193970"/>
                          </a:solidFill>
                          <a:latin typeface="Montserrat Bold" panose="020B0604020202020204" charset="0"/>
                        </a:rPr>
                        <a:t>Interscholastic Athletic Association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a:buFont typeface="Wingdings" panose="05000000000000000000" pitchFamily="2" charset="2"/>
                        <a:buNone/>
                      </a:pPr>
                      <a:r>
                        <a:rPr lang="en-US" sz="2000" b="1" dirty="0">
                          <a:solidFill>
                            <a:srgbClr val="193970"/>
                          </a:solidFill>
                          <a:latin typeface="Montserrat" panose="020B0604020202020204" charset="0"/>
                        </a:rPr>
                        <a:t>Rebecca Gold</a:t>
                      </a:r>
                    </a:p>
                    <a:p>
                      <a:pPr marL="0" indent="0" algn="ctr">
                        <a:buFont typeface="Wingdings" panose="05000000000000000000" pitchFamily="2" charset="2"/>
                        <a:buNone/>
                      </a:pPr>
                      <a:r>
                        <a:rPr lang="en-US" sz="2000" b="0" i="1" dirty="0">
                          <a:solidFill>
                            <a:srgbClr val="193970"/>
                          </a:solidFill>
                          <a:latin typeface="Montserrat" panose="020B0604020202020204" charset="0"/>
                        </a:rPr>
                        <a:t>LEGAL ONE Consultant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5547098"/>
                  </a:ext>
                </a:extLst>
              </a:tr>
              <a:tr h="712923">
                <a:tc>
                  <a:txBody>
                    <a:bodyPr/>
                    <a:lstStyle/>
                    <a:p>
                      <a:pPr marL="0" indent="0" algn="ctr">
                        <a:buFont typeface="Wingdings" panose="05000000000000000000" pitchFamily="2" charset="2"/>
                        <a:buNone/>
                      </a:pPr>
                      <a:endParaRPr lang="en-US" sz="2000" b="0" dirty="0">
                        <a:solidFill>
                          <a:srgbClr val="193970"/>
                        </a:solidFill>
                        <a:latin typeface="Montserrat"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lgn="ctr">
                        <a:buFont typeface="Wingdings" panose="05000000000000000000" pitchFamily="2" charset="2"/>
                        <a:buChar char="§"/>
                      </a:pPr>
                      <a:endParaRPr lang="en-US" sz="2000" b="0" dirty="0">
                        <a:solidFill>
                          <a:srgbClr val="193970"/>
                        </a:solidFill>
                        <a:latin typeface="Montserrat Bold" panose="020B060402020202020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3261310"/>
                  </a:ext>
                </a:extLst>
              </a:tr>
            </a:tbl>
          </a:graphicData>
        </a:graphic>
      </p:graphicFrame>
      <p:sp>
        <p:nvSpPr>
          <p:cNvPr id="48" name="TextBox 47">
            <a:extLst>
              <a:ext uri="{FF2B5EF4-FFF2-40B4-BE49-F238E27FC236}">
                <a16:creationId xmlns:a16="http://schemas.microsoft.com/office/drawing/2014/main" id="{5628D98A-901E-4308-B5FF-0D57D4AD8427}"/>
              </a:ext>
            </a:extLst>
          </p:cNvPr>
          <p:cNvSpPr txBox="1"/>
          <p:nvPr/>
        </p:nvSpPr>
        <p:spPr>
          <a:xfrm>
            <a:off x="2621098" y="-6258220"/>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RECENT INTAKE TRAINING</a:t>
            </a:r>
          </a:p>
        </p:txBody>
      </p:sp>
      <p:pic>
        <p:nvPicPr>
          <p:cNvPr id="49" name="Picture 48">
            <a:extLst>
              <a:ext uri="{FF2B5EF4-FFF2-40B4-BE49-F238E27FC236}">
                <a16:creationId xmlns:a16="http://schemas.microsoft.com/office/drawing/2014/main" id="{A7C35D51-9883-4379-AC4D-CDB5A49BAA98}"/>
              </a:ext>
            </a:extLst>
          </p:cNvPr>
          <p:cNvPicPr>
            <a:picLocks noChangeAspect="1"/>
          </p:cNvPicPr>
          <p:nvPr/>
        </p:nvPicPr>
        <p:blipFill>
          <a:blip r:embed="rId4"/>
          <a:stretch>
            <a:fillRect/>
          </a:stretch>
        </p:blipFill>
        <p:spPr>
          <a:xfrm>
            <a:off x="3625022" y="-5305260"/>
            <a:ext cx="5793375" cy="448901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088F17-3139-4774-B1E1-E7DFAFE7391B}"/>
              </a:ext>
            </a:extLst>
          </p:cNvPr>
          <p:cNvPicPr>
            <a:picLocks noChangeAspect="1"/>
          </p:cNvPicPr>
          <p:nvPr/>
        </p:nvPicPr>
        <p:blipFill>
          <a:blip r:embed="rId5"/>
          <a:stretch>
            <a:fillRect/>
          </a:stretch>
        </p:blipFill>
        <p:spPr>
          <a:xfrm>
            <a:off x="6158160" y="1727662"/>
            <a:ext cx="5909856" cy="4576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2621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5">
          <a:extLst>
            <a:ext uri="{FF2B5EF4-FFF2-40B4-BE49-F238E27FC236}">
              <a16:creationId xmlns:a16="http://schemas.microsoft.com/office/drawing/2014/main" id="{05739343-3EBA-E039-F860-37CF1DF82CC5}"/>
            </a:ext>
          </a:extLst>
        </p:cNvPr>
        <p:cNvGrpSpPr/>
        <p:nvPr/>
      </p:nvGrpSpPr>
      <p:grpSpPr>
        <a:xfrm>
          <a:off x="0" y="0"/>
          <a:ext cx="0" cy="0"/>
          <a:chOff x="0" y="0"/>
          <a:chExt cx="0" cy="0"/>
        </a:xfrm>
      </p:grpSpPr>
      <p:sp>
        <p:nvSpPr>
          <p:cNvPr id="326" name="Google Shape;326;p49">
            <a:extLst>
              <a:ext uri="{FF2B5EF4-FFF2-40B4-BE49-F238E27FC236}">
                <a16:creationId xmlns:a16="http://schemas.microsoft.com/office/drawing/2014/main" id="{C91F3FF5-2792-4D00-84DE-06BA607C391D}"/>
              </a:ext>
            </a:extLst>
          </p:cNvPr>
          <p:cNvSpPr txBox="1">
            <a:spLocks noGrp="1"/>
          </p:cNvSpPr>
          <p:nvPr>
            <p:ph type="title"/>
          </p:nvPr>
        </p:nvSpPr>
        <p:spPr>
          <a:xfrm>
            <a:off x="1695450" y="274638"/>
            <a:ext cx="8801100" cy="411162"/>
          </a:xfrm>
          <a:prstGeom prst="rect">
            <a:avLst/>
          </a:prstGeom>
          <a:noFill/>
          <a:ln>
            <a:noFill/>
          </a:ln>
        </p:spPr>
        <p:txBody>
          <a:bodyPr spcFirstLastPara="1" vert="horz" wrap="square" lIns="91425" tIns="45700" rIns="91425" bIns="45700" rtlCol="0" anchor="ctr" anchorCtr="0">
            <a:noAutofit/>
          </a:bodyPr>
          <a:lstStyle/>
          <a:p>
            <a:pPr algn="ctr">
              <a:spcBef>
                <a:spcPts val="0"/>
              </a:spcBef>
              <a:buClr>
                <a:srgbClr val="3868D4"/>
              </a:buClr>
              <a:buSzPts val="3959"/>
            </a:pPr>
            <a:r>
              <a:rPr lang="en-US" sz="4000" b="1" u="sng" dirty="0">
                <a:solidFill>
                  <a:schemeClr val="dk1"/>
                </a:solidFill>
              </a:rPr>
              <a:t>Paul’s Law</a:t>
            </a:r>
            <a:endParaRPr sz="4000" b="1" u="sng" dirty="0">
              <a:solidFill>
                <a:schemeClr val="dk1"/>
              </a:solidFill>
            </a:endParaRPr>
          </a:p>
        </p:txBody>
      </p:sp>
      <p:sp>
        <p:nvSpPr>
          <p:cNvPr id="327" name="Google Shape;327;p49">
            <a:extLst>
              <a:ext uri="{FF2B5EF4-FFF2-40B4-BE49-F238E27FC236}">
                <a16:creationId xmlns:a16="http://schemas.microsoft.com/office/drawing/2014/main" id="{9A8E07D0-0840-6D8A-AC32-AB6540A863A6}"/>
              </a:ext>
            </a:extLst>
          </p:cNvPr>
          <p:cNvSpPr txBox="1">
            <a:spLocks noGrp="1"/>
          </p:cNvSpPr>
          <p:nvPr>
            <p:ph type="body" idx="1"/>
          </p:nvPr>
        </p:nvSpPr>
        <p:spPr>
          <a:xfrm>
            <a:off x="1616467" y="1066800"/>
            <a:ext cx="8880083" cy="4953856"/>
          </a:xfrm>
          <a:prstGeom prst="rect">
            <a:avLst/>
          </a:prstGeom>
          <a:noFill/>
          <a:ln>
            <a:noFill/>
          </a:ln>
        </p:spPr>
        <p:txBody>
          <a:bodyPr spcFirstLastPara="1" vert="horz" wrap="square" lIns="91425" tIns="45700" rIns="91425" bIns="45700" rtlCol="0" anchor="t" anchorCtr="0">
            <a:noAutofit/>
          </a:bodyPr>
          <a:lstStyle/>
          <a:p>
            <a:pPr marL="342900" indent="-342900">
              <a:spcBef>
                <a:spcPts val="480"/>
              </a:spcBef>
              <a:buClr>
                <a:srgbClr val="0070C0"/>
              </a:buClr>
              <a:buSzPts val="2400"/>
            </a:pPr>
            <a:r>
              <a:rPr lang="en-US" sz="2400" b="1" dirty="0">
                <a:solidFill>
                  <a:srgbClr val="3868D4"/>
                </a:solidFill>
              </a:rPr>
              <a:t>P.L. 2019, c. 290 (1/9/2020) </a:t>
            </a:r>
            <a:r>
              <a:rPr lang="en-US" sz="2400" dirty="0"/>
              <a:t>- “Paul’s Law”; authorizes parent or guardian to request use of individualized health care plan for student with </a:t>
            </a:r>
            <a:r>
              <a:rPr lang="en-US" sz="2400" b="1" dirty="0"/>
              <a:t>epilepsy</a:t>
            </a:r>
            <a:r>
              <a:rPr lang="en-US" sz="2400" dirty="0"/>
              <a:t> or seizure disorder, </a:t>
            </a:r>
            <a:r>
              <a:rPr lang="en-US" sz="2400" b="1" dirty="0"/>
              <a:t>which includes specific actions for non-medical school staff</a:t>
            </a:r>
            <a:r>
              <a:rPr lang="en-US" sz="2400" dirty="0"/>
              <a:t>. Takes effect </a:t>
            </a:r>
            <a:r>
              <a:rPr lang="en-US" sz="2400" i="1" dirty="0"/>
              <a:t>immediately</a:t>
            </a:r>
            <a:r>
              <a:rPr lang="en-US" sz="2400" dirty="0"/>
              <a:t>.</a:t>
            </a:r>
            <a:endParaRPr sz="2400" dirty="0"/>
          </a:p>
          <a:p>
            <a:pPr marL="342900" indent="0">
              <a:spcBef>
                <a:spcPts val="480"/>
              </a:spcBef>
              <a:buNone/>
            </a:pPr>
            <a:endParaRPr sz="500" dirty="0"/>
          </a:p>
          <a:p>
            <a:pPr marL="342900" indent="-342900">
              <a:spcBef>
                <a:spcPts val="480"/>
              </a:spcBef>
              <a:buClr>
                <a:schemeClr val="dk1"/>
              </a:buClr>
              <a:buSzPts val="2400"/>
            </a:pPr>
            <a:r>
              <a:rPr lang="en-US" sz="2400" dirty="0"/>
              <a:t>School nurse develops plan based on </a:t>
            </a:r>
            <a:r>
              <a:rPr lang="en-US" sz="2400" b="1" dirty="0"/>
              <a:t>parent submitted seizure action plan.</a:t>
            </a:r>
            <a:endParaRPr sz="2400" b="1" dirty="0"/>
          </a:p>
          <a:p>
            <a:pPr marL="342900" indent="0">
              <a:spcBef>
                <a:spcPts val="480"/>
              </a:spcBef>
              <a:buNone/>
            </a:pPr>
            <a:endParaRPr sz="400" b="1" dirty="0"/>
          </a:p>
          <a:p>
            <a:pPr marL="342900" indent="-342900">
              <a:spcBef>
                <a:spcPts val="480"/>
              </a:spcBef>
              <a:buClr>
                <a:schemeClr val="dk1"/>
              </a:buClr>
              <a:buSzPts val="2400"/>
            </a:pPr>
            <a:r>
              <a:rPr lang="en-US" sz="2400" dirty="0"/>
              <a:t>“Seizure action plan” means a comprehensive document provided by the student’s physician, advanced practice nurse, or physician’s assistant which includes, but is not limited to, information regarding presentation of seizures, seizure triggers, daily seizure medications, seizure first aid, and additional treatments.</a:t>
            </a:r>
            <a:endParaRPr sz="2400" dirty="0"/>
          </a:p>
          <a:p>
            <a:pPr marL="342900" indent="0">
              <a:spcBef>
                <a:spcPts val="480"/>
              </a:spcBef>
              <a:buNone/>
            </a:pPr>
            <a:endParaRPr sz="500" dirty="0"/>
          </a:p>
          <a:p>
            <a:pPr marL="342900" indent="-342900">
              <a:spcBef>
                <a:spcPts val="480"/>
              </a:spcBef>
              <a:buClr>
                <a:schemeClr val="dk1"/>
              </a:buClr>
              <a:buSzPts val="2400"/>
            </a:pPr>
            <a:r>
              <a:rPr lang="en-US" sz="2400" dirty="0"/>
              <a:t>Annual authorization and update with training for all staff.</a:t>
            </a:r>
            <a:endParaRPr dirty="0"/>
          </a:p>
          <a:p>
            <a:pPr marL="342900" indent="-165100">
              <a:spcBef>
                <a:spcPts val="560"/>
              </a:spcBef>
              <a:buClr>
                <a:schemeClr val="dk1"/>
              </a:buClr>
              <a:buSzPts val="2800"/>
              <a:buNone/>
            </a:pPr>
            <a:endParaRPr b="1" dirty="0"/>
          </a:p>
        </p:txBody>
      </p:sp>
      <p:sp>
        <p:nvSpPr>
          <p:cNvPr id="3" name="Slide Number Placeholder 2">
            <a:extLst>
              <a:ext uri="{FF2B5EF4-FFF2-40B4-BE49-F238E27FC236}">
                <a16:creationId xmlns:a16="http://schemas.microsoft.com/office/drawing/2014/main" id="{D5FA8AF5-534C-5D5F-C367-91DD290EAAF3}"/>
              </a:ext>
            </a:extLst>
          </p:cNvPr>
          <p:cNvSpPr>
            <a:spLocks noGrp="1"/>
          </p:cNvSpPr>
          <p:nvPr>
            <p:ph type="sldNum" idx="12"/>
          </p:nvPr>
        </p:nvSpPr>
        <p:spPr/>
        <p:txBody>
          <a:bodyPr/>
          <a:lstStyle/>
          <a:p>
            <a:fld id="{00000000-1234-1234-1234-123412341234}" type="slidenum">
              <a:rPr lang="en-US" smtClean="0"/>
              <a:pPr/>
              <a:t>70</a:t>
            </a:fld>
            <a:endParaRPr lang="en-US" dirty="0"/>
          </a:p>
        </p:txBody>
      </p:sp>
    </p:spTree>
    <p:extLst>
      <p:ext uri="{BB962C8B-B14F-4D97-AF65-F5344CB8AC3E}">
        <p14:creationId xmlns:p14="http://schemas.microsoft.com/office/powerpoint/2010/main" val="1808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F95D-78BB-E041-457C-46B5385FA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ACDAB-86C6-E4E5-B394-0D8A027A5C0B}"/>
              </a:ext>
            </a:extLst>
          </p:cNvPr>
          <p:cNvSpPr>
            <a:spLocks noGrp="1"/>
          </p:cNvSpPr>
          <p:nvPr>
            <p:ph type="title"/>
          </p:nvPr>
        </p:nvSpPr>
        <p:spPr/>
        <p:txBody>
          <a:bodyPr/>
          <a:lstStyle/>
          <a:p>
            <a:r>
              <a:rPr lang="en-US" dirty="0"/>
              <a:t>Paul’s Law NJDOE Guidance</a:t>
            </a:r>
          </a:p>
        </p:txBody>
      </p:sp>
      <p:sp>
        <p:nvSpPr>
          <p:cNvPr id="3" name="Text Placeholder 2">
            <a:extLst>
              <a:ext uri="{FF2B5EF4-FFF2-40B4-BE49-F238E27FC236}">
                <a16:creationId xmlns:a16="http://schemas.microsoft.com/office/drawing/2014/main" id="{963EB5E3-56A3-CDD5-4288-9BFE0BC3F626}"/>
              </a:ext>
            </a:extLst>
          </p:cNvPr>
          <p:cNvSpPr>
            <a:spLocks noGrp="1"/>
          </p:cNvSpPr>
          <p:nvPr>
            <p:ph type="body" idx="1"/>
          </p:nvPr>
        </p:nvSpPr>
        <p:spPr/>
        <p:txBody>
          <a:bodyPr>
            <a:normAutofit/>
          </a:bodyPr>
          <a:lstStyle/>
          <a:p>
            <a:r>
              <a:rPr lang="en-US" dirty="0"/>
              <a:t>NJDOE Guidance </a:t>
            </a:r>
            <a:r>
              <a:rPr lang="en-US" dirty="0">
                <a:hlinkClick r:id="rId2"/>
              </a:rPr>
              <a:t>Issued March 3, 2021 </a:t>
            </a:r>
            <a:endParaRPr lang="en-US" dirty="0"/>
          </a:p>
          <a:p>
            <a:r>
              <a:rPr lang="en-US" dirty="0"/>
              <a:t>Includes information on available training for school staff</a:t>
            </a:r>
          </a:p>
          <a:p>
            <a:r>
              <a:rPr lang="en-US" dirty="0"/>
              <a:t>Includes required elements that must be included in seizure action plans and emergency healthcare plans</a:t>
            </a:r>
          </a:p>
          <a:p>
            <a:r>
              <a:rPr lang="en-US" dirty="0"/>
              <a:t>Need to consider how to adapt to address emergencies that occur during remote instruction</a:t>
            </a:r>
          </a:p>
        </p:txBody>
      </p:sp>
      <p:sp>
        <p:nvSpPr>
          <p:cNvPr id="4" name="Slide Number Placeholder 3">
            <a:extLst>
              <a:ext uri="{FF2B5EF4-FFF2-40B4-BE49-F238E27FC236}">
                <a16:creationId xmlns:a16="http://schemas.microsoft.com/office/drawing/2014/main" id="{4415E7EA-64AD-70EB-08C7-E2F9A388DFF7}"/>
              </a:ext>
            </a:extLst>
          </p:cNvPr>
          <p:cNvSpPr>
            <a:spLocks noGrp="1"/>
          </p:cNvSpPr>
          <p:nvPr>
            <p:ph type="sldNum" idx="12"/>
          </p:nvPr>
        </p:nvSpPr>
        <p:spPr/>
        <p:txBody>
          <a:bodyPr/>
          <a:lstStyle/>
          <a:p>
            <a:fld id="{00000000-1234-1234-1234-123412341234}" type="slidenum">
              <a:rPr lang="en-US" smtClean="0"/>
              <a:pPr/>
              <a:t>71</a:t>
            </a:fld>
            <a:endParaRPr lang="en-US" dirty="0"/>
          </a:p>
        </p:txBody>
      </p:sp>
    </p:spTree>
    <p:extLst>
      <p:ext uri="{BB962C8B-B14F-4D97-AF65-F5344CB8AC3E}">
        <p14:creationId xmlns:p14="http://schemas.microsoft.com/office/powerpoint/2010/main" val="41151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B227-8D9F-64A4-7226-9A09330C3D02}"/>
              </a:ext>
            </a:extLst>
          </p:cNvPr>
          <p:cNvSpPr>
            <a:spLocks noGrp="1"/>
          </p:cNvSpPr>
          <p:nvPr>
            <p:ph type="title"/>
          </p:nvPr>
        </p:nvSpPr>
        <p:spPr/>
        <p:txBody>
          <a:bodyPr/>
          <a:lstStyle/>
          <a:p>
            <a:r>
              <a:rPr lang="en-US" dirty="0"/>
              <a:t>NJDOE Protocols/Guidance</a:t>
            </a:r>
          </a:p>
        </p:txBody>
      </p:sp>
      <p:sp>
        <p:nvSpPr>
          <p:cNvPr id="3" name="Content Placeholder 2">
            <a:extLst>
              <a:ext uri="{FF2B5EF4-FFF2-40B4-BE49-F238E27FC236}">
                <a16:creationId xmlns:a16="http://schemas.microsoft.com/office/drawing/2014/main" id="{F73E30AA-FF21-D192-FAE4-8A6B6F116BFB}"/>
              </a:ext>
            </a:extLst>
          </p:cNvPr>
          <p:cNvSpPr>
            <a:spLocks noGrp="1"/>
          </p:cNvSpPr>
          <p:nvPr>
            <p:ph idx="1"/>
          </p:nvPr>
        </p:nvSpPr>
        <p:spPr>
          <a:xfrm>
            <a:off x="1981200" y="1295400"/>
            <a:ext cx="8229600" cy="5105400"/>
          </a:xfrm>
        </p:spPr>
        <p:txBody>
          <a:bodyPr>
            <a:normAutofit fontScale="77500" lnSpcReduction="20000"/>
          </a:bodyPr>
          <a:lstStyle/>
          <a:p>
            <a:pPr algn="l">
              <a:buFont typeface="Arial" panose="020B0604020202020204" pitchFamily="34" charset="0"/>
              <a:buChar char="•"/>
            </a:pPr>
            <a:r>
              <a:rPr lang="en-US" b="0" i="0" u="sng" dirty="0">
                <a:solidFill>
                  <a:srgbClr val="0056B3"/>
                </a:solidFill>
                <a:effectLst/>
                <a:hlinkClick r:id="rId2"/>
              </a:rPr>
              <a:t>Guidelines for the Care of Students with Diabetes in the School Setting</a:t>
            </a:r>
            <a:endParaRPr lang="en-US" b="0" i="0" dirty="0">
              <a:solidFill>
                <a:srgbClr val="212529"/>
              </a:solidFill>
              <a:effectLst/>
            </a:endParaRPr>
          </a:p>
          <a:p>
            <a:pPr algn="l">
              <a:buFont typeface="Arial" panose="020B0604020202020204" pitchFamily="34" charset="0"/>
              <a:buChar char="•"/>
            </a:pPr>
            <a:r>
              <a:rPr lang="en-US" b="0" i="0" u="sng" dirty="0">
                <a:solidFill>
                  <a:srgbClr val="0056B3"/>
                </a:solidFill>
                <a:effectLst/>
                <a:hlinkClick r:id="rId3"/>
              </a:rPr>
              <a:t>Guidelines for the Management of Life-Threatening Food Allergies in Schools</a:t>
            </a:r>
            <a:endParaRPr lang="en-US" b="0" i="0" dirty="0">
              <a:solidFill>
                <a:srgbClr val="212529"/>
              </a:solidFill>
              <a:effectLst/>
            </a:endParaRPr>
          </a:p>
          <a:p>
            <a:pPr algn="l">
              <a:buFont typeface="Arial" panose="020B0604020202020204" pitchFamily="34" charset="0"/>
              <a:buChar char="•"/>
            </a:pPr>
            <a:r>
              <a:rPr lang="en-US" b="0" i="0" u="sng" dirty="0">
                <a:solidFill>
                  <a:srgbClr val="0056B3"/>
                </a:solidFill>
                <a:effectLst/>
                <a:hlinkClick r:id="rId4"/>
              </a:rPr>
              <a:t>Guidelines for the Emergency Administration of an Opioid Antidote within Schools</a:t>
            </a:r>
            <a:endParaRPr lang="en-US" b="0" i="0" dirty="0">
              <a:solidFill>
                <a:srgbClr val="212529"/>
              </a:solidFill>
              <a:effectLst/>
            </a:endParaRPr>
          </a:p>
          <a:p>
            <a:pPr algn="l">
              <a:buFont typeface="Arial" panose="020B0604020202020204" pitchFamily="34" charset="0"/>
              <a:buChar char="•"/>
            </a:pPr>
            <a:r>
              <a:rPr lang="en-US" b="0" i="0" u="sng" dirty="0">
                <a:solidFill>
                  <a:srgbClr val="0056B3"/>
                </a:solidFill>
                <a:effectLst/>
                <a:hlinkClick r:id="rId5"/>
              </a:rPr>
              <a:t>Model Policy and Guidance for Districts on the Prevention and Treatment of Sports-Related Head Injuries and Concussions</a:t>
            </a:r>
            <a:r>
              <a:rPr lang="en-US" b="0" i="0" dirty="0">
                <a:solidFill>
                  <a:srgbClr val="212529"/>
                </a:solidFill>
                <a:effectLst/>
              </a:rPr>
              <a:t> (Aug. 2023)</a:t>
            </a:r>
          </a:p>
          <a:p>
            <a:pPr algn="l">
              <a:buFont typeface="Arial" panose="020B0604020202020204" pitchFamily="34" charset="0"/>
              <a:buChar char="•"/>
            </a:pPr>
            <a:r>
              <a:rPr lang="en-US" b="0" i="0" u="sng" dirty="0">
                <a:solidFill>
                  <a:srgbClr val="0056B3"/>
                </a:solidFill>
                <a:effectLst/>
                <a:hlinkClick r:id="rId6" tooltip="Model Policy and Guidance for Districts on Self-Administration of Medication and Delegation of Hydrocortisone Sodium Succinate for Students with Adrenal Insufficiency"/>
              </a:rPr>
              <a:t>Model Policy and Guidance for Districts on Self-Administration of Medication and Delegation of Hydrocortisone Sodium Succinate for Students with Adrenal Insufficiency</a:t>
            </a:r>
            <a:r>
              <a:rPr lang="en-US" b="0" i="0" dirty="0">
                <a:solidFill>
                  <a:srgbClr val="212529"/>
                </a:solidFill>
                <a:effectLst/>
              </a:rPr>
              <a:t> (Oct. 2024)</a:t>
            </a:r>
          </a:p>
          <a:p>
            <a:pPr algn="l">
              <a:buFont typeface="Arial" panose="020B0604020202020204" pitchFamily="34" charset="0"/>
              <a:buChar char="•"/>
            </a:pPr>
            <a:r>
              <a:rPr lang="en-US" b="0" i="0" dirty="0">
                <a:solidFill>
                  <a:srgbClr val="212529"/>
                </a:solidFill>
                <a:effectLst/>
              </a:rPr>
              <a:t>NJ Department of Human Services - </a:t>
            </a:r>
            <a:r>
              <a:rPr lang="en-US" b="0" i="0" u="sng" dirty="0">
                <a:solidFill>
                  <a:srgbClr val="0056B3"/>
                </a:solidFill>
                <a:effectLst/>
                <a:hlinkClick r:id="rId7"/>
              </a:rPr>
              <a:t>Opioid Overdose Response &amp; Prevention Information </a:t>
            </a:r>
            <a:endParaRPr lang="en-US" b="0" i="0" dirty="0">
              <a:solidFill>
                <a:srgbClr val="212529"/>
              </a:solidFill>
              <a:effectLst/>
            </a:endParaRPr>
          </a:p>
          <a:p>
            <a:pPr algn="l">
              <a:buFont typeface="Arial" panose="020B0604020202020204" pitchFamily="34" charset="0"/>
              <a:buChar char="•"/>
            </a:pPr>
            <a:r>
              <a:rPr lang="en-US" b="0" i="0" u="sng" dirty="0">
                <a:solidFill>
                  <a:srgbClr val="0056B3"/>
                </a:solidFill>
                <a:effectLst/>
                <a:hlinkClick r:id="rId8"/>
              </a:rPr>
              <a:t>Training Protocols for the Emergency Administration of Epinephrine</a:t>
            </a:r>
            <a:endParaRPr lang="en-US" b="0" i="0" dirty="0">
              <a:solidFill>
                <a:srgbClr val="212529"/>
              </a:solidFill>
              <a:effectLst/>
            </a:endParaRPr>
          </a:p>
          <a:p>
            <a:r>
              <a:rPr lang="en-US" dirty="0">
                <a:hlinkClick r:id="rId9"/>
              </a:rPr>
              <a:t>NJDOE Mental Health Resource Guide</a:t>
            </a:r>
            <a:endParaRPr lang="en-US" dirty="0"/>
          </a:p>
        </p:txBody>
      </p:sp>
      <p:sp>
        <p:nvSpPr>
          <p:cNvPr id="4" name="Slide Number Placeholder 3">
            <a:extLst>
              <a:ext uri="{FF2B5EF4-FFF2-40B4-BE49-F238E27FC236}">
                <a16:creationId xmlns:a16="http://schemas.microsoft.com/office/drawing/2014/main" id="{F7F9C6C2-B7C5-E833-DD87-F0B0BD291C6D}"/>
              </a:ext>
            </a:extLst>
          </p:cNvPr>
          <p:cNvSpPr>
            <a:spLocks noGrp="1"/>
          </p:cNvSpPr>
          <p:nvPr>
            <p:ph type="sldNum" sz="quarter" idx="12"/>
          </p:nvPr>
        </p:nvSpPr>
        <p:spPr/>
        <p:txBody>
          <a:bodyPr/>
          <a:lstStyle/>
          <a:p>
            <a:pPr>
              <a:defRPr/>
            </a:pPr>
            <a:fld id="{E443D2D3-79D4-425E-A51E-1C8F275C5E7B}" type="slidenum">
              <a:rPr lang="en-US" smtClean="0"/>
              <a:pPr>
                <a:defRPr/>
              </a:pPr>
              <a:t>72</a:t>
            </a:fld>
            <a:endParaRPr lang="en-US" dirty="0"/>
          </a:p>
        </p:txBody>
      </p:sp>
    </p:spTree>
    <p:extLst>
      <p:ext uri="{BB962C8B-B14F-4D97-AF65-F5344CB8AC3E}">
        <p14:creationId xmlns:p14="http://schemas.microsoft.com/office/powerpoint/2010/main" val="18147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8EC1-1068-0FAA-1C50-0BDD425409F3}"/>
              </a:ext>
            </a:extLst>
          </p:cNvPr>
          <p:cNvSpPr>
            <a:spLocks noGrp="1"/>
          </p:cNvSpPr>
          <p:nvPr>
            <p:ph type="title"/>
          </p:nvPr>
        </p:nvSpPr>
        <p:spPr/>
        <p:txBody>
          <a:bodyPr/>
          <a:lstStyle/>
          <a:p>
            <a:r>
              <a:rPr lang="en-US" dirty="0"/>
              <a:t>High School Student Mental Health</a:t>
            </a:r>
          </a:p>
        </p:txBody>
      </p:sp>
      <p:sp>
        <p:nvSpPr>
          <p:cNvPr id="3" name="Content Placeholder 2">
            <a:extLst>
              <a:ext uri="{FF2B5EF4-FFF2-40B4-BE49-F238E27FC236}">
                <a16:creationId xmlns:a16="http://schemas.microsoft.com/office/drawing/2014/main" id="{CF514906-29D8-4063-7949-C4EEA430980E}"/>
              </a:ext>
            </a:extLst>
          </p:cNvPr>
          <p:cNvSpPr>
            <a:spLocks noGrp="1"/>
          </p:cNvSpPr>
          <p:nvPr>
            <p:ph idx="1"/>
          </p:nvPr>
        </p:nvSpPr>
        <p:spPr/>
        <p:txBody>
          <a:bodyPr>
            <a:normAutofit/>
          </a:bodyPr>
          <a:lstStyle/>
          <a:p>
            <a:r>
              <a:rPr lang="en-US" dirty="0"/>
              <a:t>Latest Data on Student Mental from CDC</a:t>
            </a:r>
          </a:p>
          <a:p>
            <a:pPr lvl="1"/>
            <a:r>
              <a:rPr lang="en-US" dirty="0">
                <a:hlinkClick r:id="rId2"/>
              </a:rPr>
              <a:t>Data and Statistics on Children's Mental Health | Children’s Mental Health | CDC</a:t>
            </a:r>
            <a:endParaRPr lang="en-US" dirty="0"/>
          </a:p>
          <a:p>
            <a:pPr lvl="1"/>
            <a:r>
              <a:rPr lang="en-US" b="0" i="0" dirty="0">
                <a:solidFill>
                  <a:srgbClr val="1C1D1F"/>
                </a:solidFill>
                <a:effectLst/>
                <a:latin typeface="Nunito" pitchFamily="2" charset="0"/>
              </a:rPr>
              <a:t>40% reported persistent feelings of sadness or hopelessness in the past year.</a:t>
            </a:r>
          </a:p>
          <a:p>
            <a:pPr lvl="1"/>
            <a:r>
              <a:rPr lang="en-US" b="0" i="0" dirty="0">
                <a:solidFill>
                  <a:srgbClr val="1C1D1F"/>
                </a:solidFill>
                <a:effectLst/>
                <a:latin typeface="Nunito" pitchFamily="2" charset="0"/>
              </a:rPr>
              <a:t>20% reported seriously considering attempting suicide in the past year.</a:t>
            </a:r>
          </a:p>
          <a:p>
            <a:pPr lvl="1"/>
            <a:r>
              <a:rPr lang="en-US" b="0" i="0" dirty="0">
                <a:solidFill>
                  <a:srgbClr val="1C1D1F"/>
                </a:solidFill>
                <a:effectLst/>
                <a:latin typeface="Nunito" pitchFamily="2" charset="0"/>
              </a:rPr>
              <a:t>16% reported making a suicide plan in the past year.</a:t>
            </a:r>
          </a:p>
          <a:p>
            <a:pPr lvl="1"/>
            <a:r>
              <a:rPr lang="en-US" b="0" i="0" dirty="0">
                <a:solidFill>
                  <a:srgbClr val="1C1D1F"/>
                </a:solidFill>
                <a:effectLst/>
                <a:latin typeface="Nunito" pitchFamily="2" charset="0"/>
              </a:rPr>
              <a:t>9% reporting attempting suicide in the past year.</a:t>
            </a:r>
          </a:p>
          <a:p>
            <a:endParaRPr lang="en-US" dirty="0"/>
          </a:p>
        </p:txBody>
      </p:sp>
      <p:sp>
        <p:nvSpPr>
          <p:cNvPr id="4" name="Slide Number Placeholder 3">
            <a:extLst>
              <a:ext uri="{FF2B5EF4-FFF2-40B4-BE49-F238E27FC236}">
                <a16:creationId xmlns:a16="http://schemas.microsoft.com/office/drawing/2014/main" id="{7C53221E-7472-EBA4-BEE7-49CD91F74BD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1597968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g23abbda920e_1_36"/>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rmAutofit fontScale="90000"/>
          </a:bodyPr>
          <a:lstStyle/>
          <a:p>
            <a:r>
              <a:rPr lang="en-US"/>
              <a:t>Mental Health Protected Characteristic</a:t>
            </a:r>
            <a:endParaRPr/>
          </a:p>
        </p:txBody>
      </p:sp>
      <p:sp>
        <p:nvSpPr>
          <p:cNvPr id="435" name="Google Shape;435;g23abbda920e_1_36"/>
          <p:cNvSpPr txBox="1">
            <a:spLocks noGrp="1"/>
          </p:cNvSpPr>
          <p:nvPr>
            <p:ph type="body" idx="1"/>
          </p:nvPr>
        </p:nvSpPr>
        <p:spPr>
          <a:xfrm>
            <a:off x="1981200" y="1600206"/>
            <a:ext cx="8229600" cy="4526100"/>
          </a:xfrm>
          <a:prstGeom prst="rect">
            <a:avLst/>
          </a:prstGeom>
        </p:spPr>
        <p:txBody>
          <a:bodyPr spcFirstLastPara="1" vert="horz" wrap="square" lIns="91425" tIns="45700" rIns="91425" bIns="45700" rtlCol="0" anchor="t" anchorCtr="0">
            <a:normAutofit/>
          </a:bodyPr>
          <a:lstStyle/>
          <a:p>
            <a:r>
              <a:rPr lang="en-US" dirty="0"/>
              <a:t>Need to consider reasonable accommodations, engage in interactive process</a:t>
            </a:r>
            <a:endParaRPr dirty="0"/>
          </a:p>
          <a:p>
            <a:pPr lvl="1">
              <a:spcBef>
                <a:spcPts val="0"/>
              </a:spcBef>
            </a:pPr>
            <a:r>
              <a:rPr lang="en-US" i="1" dirty="0"/>
              <a:t>Accommodations cannot alter fundamental nature of sport (e.g. Using a visual symbol such as a flag for start of a track meet OK, but shortening base paths not OK)</a:t>
            </a:r>
            <a:endParaRPr i="1" dirty="0"/>
          </a:p>
          <a:p>
            <a:pPr>
              <a:spcBef>
                <a:spcPts val="0"/>
              </a:spcBef>
            </a:pPr>
            <a:r>
              <a:rPr lang="en-US" dirty="0"/>
              <a:t>Protected from Discrimination based on mental health status</a:t>
            </a:r>
            <a:endParaRPr dirty="0"/>
          </a:p>
          <a:p>
            <a:pPr lvl="1">
              <a:spcBef>
                <a:spcPts val="0"/>
              </a:spcBef>
            </a:pPr>
            <a:r>
              <a:rPr lang="en-US" dirty="0"/>
              <a:t>NJLAD</a:t>
            </a:r>
            <a:endParaRPr dirty="0"/>
          </a:p>
          <a:p>
            <a:pPr lvl="1">
              <a:spcBef>
                <a:spcPts val="0"/>
              </a:spcBef>
            </a:pPr>
            <a:r>
              <a:rPr lang="en-US" dirty="0"/>
              <a:t>IDEA / Section 504/ ADA</a:t>
            </a:r>
            <a:endParaRPr dirty="0"/>
          </a:p>
          <a:p>
            <a:pPr marL="914400" indent="0">
              <a:buNone/>
            </a:pPr>
            <a:endParaRPr dirty="0"/>
          </a:p>
        </p:txBody>
      </p:sp>
      <p:sp>
        <p:nvSpPr>
          <p:cNvPr id="436" name="Google Shape;436;g23abbda920e_1_36"/>
          <p:cNvSpPr txBox="1">
            <a:spLocks noGrp="1"/>
          </p:cNvSpPr>
          <p:nvPr>
            <p:ph type="sldNum" idx="12"/>
          </p:nvPr>
        </p:nvSpPr>
        <p:spPr>
          <a:xfrm>
            <a:off x="8077200" y="6356356"/>
            <a:ext cx="21336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74</a:t>
            </a:fld>
            <a:endParaRPr/>
          </a:p>
        </p:txBody>
      </p:sp>
    </p:spTree>
    <p:extLst>
      <p:ext uri="{BB962C8B-B14F-4D97-AF65-F5344CB8AC3E}">
        <p14:creationId xmlns:p14="http://schemas.microsoft.com/office/powerpoint/2010/main" val="3272996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23abbda920e_1_29"/>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rmAutofit fontScale="90000"/>
          </a:bodyPr>
          <a:lstStyle/>
          <a:p>
            <a:r>
              <a:rPr lang="en-US"/>
              <a:t>NJDOE Mental Health Resource Guide</a:t>
            </a:r>
            <a:endParaRPr/>
          </a:p>
        </p:txBody>
      </p:sp>
      <p:sp>
        <p:nvSpPr>
          <p:cNvPr id="451" name="Google Shape;451;g23abbda920e_1_29"/>
          <p:cNvSpPr txBox="1">
            <a:spLocks noGrp="1"/>
          </p:cNvSpPr>
          <p:nvPr>
            <p:ph type="body" idx="1"/>
          </p:nvPr>
        </p:nvSpPr>
        <p:spPr>
          <a:xfrm>
            <a:off x="1981200" y="1600206"/>
            <a:ext cx="8229600" cy="4526100"/>
          </a:xfrm>
          <a:prstGeom prst="rect">
            <a:avLst/>
          </a:prstGeom>
        </p:spPr>
        <p:txBody>
          <a:bodyPr spcFirstLastPara="1" vert="horz" wrap="square" lIns="91425" tIns="45700" rIns="91425" bIns="45700" rtlCol="0" anchor="t" anchorCtr="0">
            <a:normAutofit fontScale="92500" lnSpcReduction="20000"/>
          </a:bodyPr>
          <a:lstStyle/>
          <a:p>
            <a:pPr marL="0" indent="0">
              <a:lnSpc>
                <a:spcPct val="115000"/>
              </a:lnSpc>
              <a:spcBef>
                <a:spcPts val="0"/>
              </a:spcBef>
              <a:buNone/>
            </a:pPr>
            <a:r>
              <a:rPr lang="en-US" sz="2500">
                <a:latin typeface="Arial"/>
                <a:ea typeface="Arial"/>
                <a:cs typeface="Arial"/>
                <a:sym typeface="Arial"/>
              </a:rPr>
              <a:t>•</a:t>
            </a:r>
            <a:r>
              <a:rPr lang="en-US" sz="2500" u="sng">
                <a:solidFill>
                  <a:schemeClr val="hlink"/>
                </a:solidFill>
                <a:hlinkClick r:id="rId3"/>
              </a:rPr>
              <a:t>NJDOE Memo February 9, 2022: https://www.nj.gov/education/broadcasts/2022/feb/09/NewJerseyComprehensiveSchool-BasedMentalHealthResourceGuideRelease.pdf </a:t>
            </a:r>
            <a:endParaRPr sz="2500" u="sng">
              <a:solidFill>
                <a:schemeClr val="hlink"/>
              </a:solidFill>
            </a:endParaRPr>
          </a:p>
          <a:p>
            <a:pPr marL="0" indent="0">
              <a:lnSpc>
                <a:spcPct val="115000"/>
              </a:lnSpc>
              <a:spcBef>
                <a:spcPts val="400"/>
              </a:spcBef>
              <a:buNone/>
            </a:pPr>
            <a:r>
              <a:rPr lang="en-US" sz="2500">
                <a:latin typeface="Arial"/>
                <a:ea typeface="Arial"/>
                <a:cs typeface="Arial"/>
                <a:sym typeface="Arial"/>
              </a:rPr>
              <a:t>•</a:t>
            </a:r>
            <a:r>
              <a:rPr lang="en-US" sz="2500"/>
              <a:t>200+ page guide, uses MTSS approach as framework</a:t>
            </a:r>
            <a:endParaRPr sz="2500"/>
          </a:p>
          <a:p>
            <a:pPr marL="0" indent="0">
              <a:lnSpc>
                <a:spcPct val="115000"/>
              </a:lnSpc>
              <a:spcBef>
                <a:spcPts val="400"/>
              </a:spcBef>
              <a:buNone/>
            </a:pPr>
            <a:r>
              <a:rPr lang="en-US" sz="2500">
                <a:latin typeface="Arial"/>
                <a:ea typeface="Arial"/>
                <a:cs typeface="Arial"/>
                <a:sym typeface="Arial"/>
              </a:rPr>
              <a:t>•</a:t>
            </a:r>
            <a:r>
              <a:rPr lang="en-US" sz="2500"/>
              <a:t>Includes chapters addressing suicide prevention, risk assessment and response, substance use, reentry planning</a:t>
            </a:r>
            <a:endParaRPr sz="2500"/>
          </a:p>
          <a:p>
            <a:pPr marL="0" indent="0">
              <a:lnSpc>
                <a:spcPct val="115000"/>
              </a:lnSpc>
              <a:spcBef>
                <a:spcPts val="400"/>
              </a:spcBef>
              <a:buNone/>
            </a:pPr>
            <a:r>
              <a:rPr lang="en-US" sz="2500">
                <a:latin typeface="Arial"/>
                <a:ea typeface="Arial"/>
                <a:cs typeface="Arial"/>
                <a:sym typeface="Arial"/>
              </a:rPr>
              <a:t>•</a:t>
            </a:r>
            <a:r>
              <a:rPr lang="en-US" sz="2500"/>
              <a:t>Wrote chapter, in collaboration with NJPN, addressing substance use and mental health</a:t>
            </a:r>
            <a:endParaRPr sz="2500"/>
          </a:p>
          <a:p>
            <a:pPr marL="0" indent="0">
              <a:lnSpc>
                <a:spcPct val="115000"/>
              </a:lnSpc>
              <a:spcBef>
                <a:spcPts val="400"/>
              </a:spcBef>
              <a:buNone/>
            </a:pPr>
            <a:r>
              <a:rPr lang="en-US" sz="2500">
                <a:latin typeface="Arial"/>
                <a:ea typeface="Arial"/>
                <a:cs typeface="Arial"/>
                <a:sym typeface="Arial"/>
              </a:rPr>
              <a:t>•</a:t>
            </a:r>
            <a:r>
              <a:rPr lang="en-US" sz="2500"/>
              <a:t>Guide establishes expectations for best practice, </a:t>
            </a:r>
            <a:r>
              <a:rPr lang="en-US" sz="2500" b="1"/>
              <a:t>which raises potential legal liability if districts fail to consider those best practices</a:t>
            </a:r>
            <a:endParaRPr sz="2500" b="1"/>
          </a:p>
          <a:p>
            <a:pPr marL="0" indent="0">
              <a:buNone/>
            </a:pPr>
            <a:endParaRPr/>
          </a:p>
        </p:txBody>
      </p:sp>
      <p:sp>
        <p:nvSpPr>
          <p:cNvPr id="452" name="Google Shape;452;g23abbda920e_1_29"/>
          <p:cNvSpPr txBox="1">
            <a:spLocks noGrp="1"/>
          </p:cNvSpPr>
          <p:nvPr>
            <p:ph type="sldNum" idx="12"/>
          </p:nvPr>
        </p:nvSpPr>
        <p:spPr>
          <a:xfrm>
            <a:off x="8077200" y="6356356"/>
            <a:ext cx="2133600" cy="365100"/>
          </a:xfrm>
          <a:prstGeom prst="rect">
            <a:avLst/>
          </a:prstGeom>
        </p:spPr>
        <p:txBody>
          <a:bodyPr spcFirstLastPara="1" vert="horz" wrap="square" lIns="91425" tIns="45700" rIns="91425" bIns="45700" rtlCol="0" anchor="ctr" anchorCtr="0">
            <a:noAutofit/>
          </a:bodyPr>
          <a:lstStyle/>
          <a:p>
            <a:fld id="{00000000-1234-1234-1234-123412341234}" type="slidenum">
              <a:rPr lang="en-US"/>
              <a:pPr/>
              <a:t>75</a:t>
            </a:fld>
            <a:endParaRPr/>
          </a:p>
        </p:txBody>
      </p:sp>
    </p:spTree>
    <p:extLst>
      <p:ext uri="{BB962C8B-B14F-4D97-AF65-F5344CB8AC3E}">
        <p14:creationId xmlns:p14="http://schemas.microsoft.com/office/powerpoint/2010/main" val="18274705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C771-1617-9B6C-9614-643119DCB9D5}"/>
              </a:ext>
            </a:extLst>
          </p:cNvPr>
          <p:cNvSpPr>
            <a:spLocks noGrp="1"/>
          </p:cNvSpPr>
          <p:nvPr>
            <p:ph type="title"/>
          </p:nvPr>
        </p:nvSpPr>
        <p:spPr/>
        <p:txBody>
          <a:bodyPr/>
          <a:lstStyle/>
          <a:p>
            <a:r>
              <a:rPr lang="en-US" dirty="0"/>
              <a:t>Stress Amongst HS Athletes</a:t>
            </a:r>
          </a:p>
        </p:txBody>
      </p:sp>
      <p:sp>
        <p:nvSpPr>
          <p:cNvPr id="3" name="Text Placeholder 2">
            <a:extLst>
              <a:ext uri="{FF2B5EF4-FFF2-40B4-BE49-F238E27FC236}">
                <a16:creationId xmlns:a16="http://schemas.microsoft.com/office/drawing/2014/main" id="{9862ACD0-047D-7163-1D58-CAC4BBCC90A9}"/>
              </a:ext>
            </a:extLst>
          </p:cNvPr>
          <p:cNvSpPr>
            <a:spLocks noGrp="1"/>
          </p:cNvSpPr>
          <p:nvPr>
            <p:ph type="body"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See </a:t>
            </a:r>
            <a:r>
              <a:rPr lang="en-US" dirty="0">
                <a:latin typeface="Calibri" panose="020F0502020204030204" pitchFamily="34" charset="0"/>
                <a:ea typeface="Calibri" panose="020F0502020204030204" pitchFamily="34" charset="0"/>
                <a:cs typeface="Calibri" panose="020F0502020204030204" pitchFamily="34" charset="0"/>
                <a:hlinkClick r:id="rId2"/>
              </a:rPr>
              <a:t>Prevalence of stress amongst high school athletes</a:t>
            </a:r>
            <a:r>
              <a:rPr lang="en-US" dirty="0">
                <a:latin typeface="Calibri" panose="020F0502020204030204" pitchFamily="34" charset="0"/>
                <a:ea typeface="Calibri" panose="020F0502020204030204" pitchFamily="34" charset="0"/>
                <a:cs typeface="Calibri" panose="020F0502020204030204" pitchFamily="34" charset="0"/>
              </a:rPr>
              <a:t> published by NIH, </a:t>
            </a:r>
            <a:r>
              <a:rPr lang="en-US" b="0" i="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2"/>
              </a:rPr>
              <a:t>Health Psychol Res.</a:t>
            </a:r>
            <a:r>
              <a:rPr lang="en-US"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2023; 11: 70167, Published online 2023 Feb 21. </a:t>
            </a:r>
            <a:r>
              <a:rPr lang="en-US" b="0" i="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doi</a:t>
            </a:r>
            <a:r>
              <a:rPr lang="en-US"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b="0" i="0" u="sng" dirty="0">
                <a:solidFill>
                  <a:srgbClr val="376FAA"/>
                </a:solidFill>
                <a:effectLst/>
                <a:latin typeface="Calibri" panose="020F0502020204030204" pitchFamily="34" charset="0"/>
                <a:ea typeface="Calibri" panose="020F0502020204030204" pitchFamily="34" charset="0"/>
                <a:cs typeface="Calibri" panose="020F0502020204030204" pitchFamily="34" charset="0"/>
                <a:hlinkClick r:id="rId3"/>
              </a:rPr>
              <a:t>10.52965/001c.70167</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Nearly all (91%) high school athletes experience some level of stress related to athletics</a:t>
            </a:r>
          </a:p>
          <a:p>
            <a:r>
              <a:rPr lang="en-US"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About a third of the cohort (34%) reported stress positively affecting performance, while around a quarter (25.5%) reported stress negatively affecting performance </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96D74E6-EFB5-06CE-6321-B287F16F1BBC}"/>
              </a:ext>
            </a:extLst>
          </p:cNvPr>
          <p:cNvSpPr>
            <a:spLocks noGrp="1"/>
          </p:cNvSpPr>
          <p:nvPr>
            <p:ph type="sldNum" idx="12"/>
          </p:nvPr>
        </p:nvSpPr>
        <p:spPr/>
        <p:txBody>
          <a:bodyPr/>
          <a:lstStyle/>
          <a:p>
            <a:fld id="{00000000-1234-1234-1234-123412341234}" type="slidenum">
              <a:rPr lang="en-US" smtClean="0"/>
              <a:pPr/>
              <a:t>76</a:t>
            </a:fld>
            <a:endParaRPr lang="en-US"/>
          </a:p>
        </p:txBody>
      </p:sp>
    </p:spTree>
    <p:extLst>
      <p:ext uri="{BB962C8B-B14F-4D97-AF65-F5344CB8AC3E}">
        <p14:creationId xmlns:p14="http://schemas.microsoft.com/office/powerpoint/2010/main" val="27123590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0255-6C4F-20C7-440D-8EA5A0D44935}"/>
              </a:ext>
            </a:extLst>
          </p:cNvPr>
          <p:cNvSpPr>
            <a:spLocks noGrp="1"/>
          </p:cNvSpPr>
          <p:nvPr>
            <p:ph type="title"/>
          </p:nvPr>
        </p:nvSpPr>
        <p:spPr/>
        <p:txBody>
          <a:bodyPr/>
          <a:lstStyle/>
          <a:p>
            <a:r>
              <a:rPr lang="en-US" dirty="0"/>
              <a:t>Perceived Reasons for Stress</a:t>
            </a:r>
          </a:p>
        </p:txBody>
      </p:sp>
      <p:sp>
        <p:nvSpPr>
          <p:cNvPr id="3" name="Text Placeholder 2">
            <a:extLst>
              <a:ext uri="{FF2B5EF4-FFF2-40B4-BE49-F238E27FC236}">
                <a16:creationId xmlns:a16="http://schemas.microsoft.com/office/drawing/2014/main" id="{F213017E-CCF4-1189-7EB2-FC60224DC004}"/>
              </a:ext>
            </a:extLst>
          </p:cNvPr>
          <p:cNvSpPr>
            <a:spLocks noGrp="1"/>
          </p:cNvSpPr>
          <p:nvPr>
            <p:ph type="body" idx="1"/>
          </p:nvPr>
        </p:nvSpPr>
        <p:spPr/>
        <p:txBody>
          <a:bodyPr>
            <a:normAutofit lnSpcReduction="10000"/>
          </a:bodyPr>
          <a:lstStyle/>
          <a:p>
            <a:r>
              <a:rPr lang="en-US" b="0" i="0" dirty="0">
                <a:solidFill>
                  <a:srgbClr val="212121"/>
                </a:solidFill>
                <a:effectLst/>
                <a:ea typeface="Calibri" panose="020F0502020204030204" pitchFamily="34" charset="0"/>
                <a:cs typeface="Calibri" panose="020F0502020204030204" pitchFamily="34" charset="0"/>
              </a:rPr>
              <a:t>Fear of failure (64%)</a:t>
            </a:r>
          </a:p>
          <a:p>
            <a:r>
              <a:rPr lang="en-US" dirty="0">
                <a:solidFill>
                  <a:srgbClr val="212121"/>
                </a:solidFill>
                <a:ea typeface="Calibri" panose="020F0502020204030204" pitchFamily="34" charset="0"/>
                <a:cs typeface="Calibri" panose="020F0502020204030204" pitchFamily="34" charset="0"/>
              </a:rPr>
              <a:t>S</a:t>
            </a:r>
            <a:r>
              <a:rPr lang="en-US" b="0" i="0" dirty="0">
                <a:solidFill>
                  <a:srgbClr val="212121"/>
                </a:solidFill>
                <a:effectLst/>
                <a:ea typeface="Calibri" panose="020F0502020204030204" pitchFamily="34" charset="0"/>
                <a:cs typeface="Calibri" panose="020F0502020204030204" pitchFamily="34" charset="0"/>
              </a:rPr>
              <a:t>elf-pressure (66.5%); </a:t>
            </a:r>
          </a:p>
          <a:p>
            <a:r>
              <a:rPr lang="en-US" b="0" i="0" dirty="0">
                <a:solidFill>
                  <a:srgbClr val="212121"/>
                </a:solidFill>
                <a:effectLst/>
                <a:ea typeface="Calibri" panose="020F0502020204030204" pitchFamily="34" charset="0"/>
                <a:cs typeface="Calibri" panose="020F0502020204030204" pitchFamily="34" charset="0"/>
              </a:rPr>
              <a:t>Judgment from others (45%), </a:t>
            </a:r>
          </a:p>
          <a:p>
            <a:r>
              <a:rPr lang="en-US" b="0" i="0" dirty="0">
                <a:solidFill>
                  <a:srgbClr val="212121"/>
                </a:solidFill>
                <a:effectLst/>
                <a:ea typeface="Calibri" panose="020F0502020204030204" pitchFamily="34" charset="0"/>
                <a:cs typeface="Calibri" panose="020F0502020204030204" pitchFamily="34" charset="0"/>
              </a:rPr>
              <a:t>impractical expectations of themselves (35%), </a:t>
            </a:r>
          </a:p>
          <a:p>
            <a:r>
              <a:rPr lang="en-US" b="0" i="0" dirty="0">
                <a:solidFill>
                  <a:srgbClr val="212121"/>
                </a:solidFill>
                <a:effectLst/>
                <a:ea typeface="Calibri" panose="020F0502020204030204" pitchFamily="34" charset="0"/>
                <a:cs typeface="Calibri" panose="020F0502020204030204" pitchFamily="34" charset="0"/>
              </a:rPr>
              <a:t>Coach pressure (34%), </a:t>
            </a:r>
          </a:p>
          <a:p>
            <a:r>
              <a:rPr lang="en-US" b="0" i="0" dirty="0">
                <a:solidFill>
                  <a:srgbClr val="212121"/>
                </a:solidFill>
                <a:effectLst/>
                <a:ea typeface="Calibri" panose="020F0502020204030204" pitchFamily="34" charset="0"/>
                <a:cs typeface="Calibri" panose="020F0502020204030204" pitchFamily="34" charset="0"/>
              </a:rPr>
              <a:t>Parental pressure (21.5%)</a:t>
            </a:r>
          </a:p>
          <a:p>
            <a:r>
              <a:rPr lang="en-US" b="0" i="0" dirty="0">
                <a:solidFill>
                  <a:srgbClr val="212121"/>
                </a:solidFill>
                <a:effectLst/>
                <a:ea typeface="Calibri" panose="020F0502020204030204" pitchFamily="34" charset="0"/>
                <a:cs typeface="Calibri" panose="020F0502020204030204" pitchFamily="34" charset="0"/>
              </a:rPr>
              <a:t>Females were significantly more likely to experience stress due to: </a:t>
            </a:r>
          </a:p>
          <a:p>
            <a:pPr lvl="1"/>
            <a:r>
              <a:rPr lang="en-US" b="0" i="0" dirty="0">
                <a:solidFill>
                  <a:srgbClr val="212121"/>
                </a:solidFill>
                <a:effectLst/>
                <a:ea typeface="Calibri" panose="020F0502020204030204" pitchFamily="34" charset="0"/>
                <a:cs typeface="Calibri" panose="020F0502020204030204" pitchFamily="34" charset="0"/>
              </a:rPr>
              <a:t>fear of failure, </a:t>
            </a:r>
          </a:p>
          <a:p>
            <a:pPr lvl="1"/>
            <a:r>
              <a:rPr lang="en-US" b="0" i="0" dirty="0">
                <a:solidFill>
                  <a:srgbClr val="212121"/>
                </a:solidFill>
                <a:effectLst/>
                <a:ea typeface="Calibri" panose="020F0502020204030204" pitchFamily="34" charset="0"/>
                <a:cs typeface="Calibri" panose="020F0502020204030204" pitchFamily="34" charset="0"/>
              </a:rPr>
              <a:t>parental pressure, </a:t>
            </a:r>
          </a:p>
          <a:p>
            <a:pPr lvl="1"/>
            <a:r>
              <a:rPr lang="en-US" b="0" i="0" dirty="0">
                <a:solidFill>
                  <a:srgbClr val="212121"/>
                </a:solidFill>
                <a:effectLst/>
                <a:ea typeface="Calibri" panose="020F0502020204030204" pitchFamily="34" charset="0"/>
                <a:cs typeface="Calibri" panose="020F0502020204030204" pitchFamily="34" charset="0"/>
              </a:rPr>
              <a:t>impractical expectations of themselves, and </a:t>
            </a:r>
          </a:p>
          <a:p>
            <a:pPr lvl="1"/>
            <a:r>
              <a:rPr lang="en-US" b="0" i="0" dirty="0">
                <a:solidFill>
                  <a:srgbClr val="212121"/>
                </a:solidFill>
                <a:effectLst/>
                <a:ea typeface="Calibri" panose="020F0502020204030204" pitchFamily="34" charset="0"/>
                <a:cs typeface="Calibri" panose="020F0502020204030204" pitchFamily="34" charset="0"/>
              </a:rPr>
              <a:t>fear of being judged by others</a:t>
            </a:r>
            <a:endParaRPr lang="en-US" dirty="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E8BC3A0-ACDC-9C25-9ACA-DACA6EFB0609}"/>
              </a:ext>
            </a:extLst>
          </p:cNvPr>
          <p:cNvSpPr>
            <a:spLocks noGrp="1"/>
          </p:cNvSpPr>
          <p:nvPr>
            <p:ph type="sldNum" idx="12"/>
          </p:nvPr>
        </p:nvSpPr>
        <p:spPr/>
        <p:txBody>
          <a:bodyPr/>
          <a:lstStyle/>
          <a:p>
            <a:fld id="{00000000-1234-1234-1234-123412341234}" type="slidenum">
              <a:rPr lang="en-US" smtClean="0"/>
              <a:pPr/>
              <a:t>77</a:t>
            </a:fld>
            <a:endParaRPr lang="en-US"/>
          </a:p>
        </p:txBody>
      </p:sp>
    </p:spTree>
    <p:extLst>
      <p:ext uri="{BB962C8B-B14F-4D97-AF65-F5344CB8AC3E}">
        <p14:creationId xmlns:p14="http://schemas.microsoft.com/office/powerpoint/2010/main" val="2089778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0E8D-CD7B-7A8D-B12A-1461A42ACC8C}"/>
              </a:ext>
            </a:extLst>
          </p:cNvPr>
          <p:cNvSpPr>
            <a:spLocks noGrp="1"/>
          </p:cNvSpPr>
          <p:nvPr>
            <p:ph type="title"/>
          </p:nvPr>
        </p:nvSpPr>
        <p:spPr/>
        <p:txBody>
          <a:bodyPr/>
          <a:lstStyle/>
          <a:p>
            <a:r>
              <a:rPr lang="en-US" dirty="0"/>
              <a:t>Strategies for Coping</a:t>
            </a:r>
          </a:p>
        </p:txBody>
      </p:sp>
      <p:sp>
        <p:nvSpPr>
          <p:cNvPr id="3" name="Text Placeholder 2">
            <a:extLst>
              <a:ext uri="{FF2B5EF4-FFF2-40B4-BE49-F238E27FC236}">
                <a16:creationId xmlns:a16="http://schemas.microsoft.com/office/drawing/2014/main" id="{DC9131C3-C77D-5D2A-6CC7-0C96DD344D71}"/>
              </a:ext>
            </a:extLst>
          </p:cNvPr>
          <p:cNvSpPr>
            <a:spLocks noGrp="1"/>
          </p:cNvSpPr>
          <p:nvPr>
            <p:ph type="body" idx="1"/>
          </p:nvPr>
        </p:nvSpPr>
        <p:spPr/>
        <p:txBody>
          <a:bodyPr/>
          <a:lstStyle/>
          <a:p>
            <a:r>
              <a:rPr lang="en-US" dirty="0"/>
              <a:t>Exercise (43%)</a:t>
            </a:r>
          </a:p>
          <a:p>
            <a:r>
              <a:rPr lang="en-US" dirty="0"/>
              <a:t>Meditation/Yoga (13%)</a:t>
            </a:r>
          </a:p>
          <a:p>
            <a:r>
              <a:rPr lang="en-US" dirty="0"/>
              <a:t>Talking to someone (24%)</a:t>
            </a:r>
          </a:p>
          <a:p>
            <a:pPr lvl="1"/>
            <a:r>
              <a:rPr lang="en-US" dirty="0"/>
              <a:t>Less than 20% would speak to a teacher, coach or medical professional (Friend or family overwhelming choice)</a:t>
            </a:r>
          </a:p>
          <a:p>
            <a:r>
              <a:rPr lang="en-US" dirty="0"/>
              <a:t>Nothing helps (20%)</a:t>
            </a:r>
          </a:p>
        </p:txBody>
      </p:sp>
      <p:sp>
        <p:nvSpPr>
          <p:cNvPr id="4" name="Slide Number Placeholder 3">
            <a:extLst>
              <a:ext uri="{FF2B5EF4-FFF2-40B4-BE49-F238E27FC236}">
                <a16:creationId xmlns:a16="http://schemas.microsoft.com/office/drawing/2014/main" id="{F80EC3BA-93F5-9C28-BC21-1B845945B13A}"/>
              </a:ext>
            </a:extLst>
          </p:cNvPr>
          <p:cNvSpPr>
            <a:spLocks noGrp="1"/>
          </p:cNvSpPr>
          <p:nvPr>
            <p:ph type="sldNum" idx="12"/>
          </p:nvPr>
        </p:nvSpPr>
        <p:spPr/>
        <p:txBody>
          <a:bodyPr/>
          <a:lstStyle/>
          <a:p>
            <a:fld id="{00000000-1234-1234-1234-123412341234}" type="slidenum">
              <a:rPr lang="en-US" smtClean="0"/>
              <a:pPr/>
              <a:t>78</a:t>
            </a:fld>
            <a:endParaRPr lang="en-US"/>
          </a:p>
        </p:txBody>
      </p:sp>
    </p:spTree>
    <p:extLst>
      <p:ext uri="{BB962C8B-B14F-4D97-AF65-F5344CB8AC3E}">
        <p14:creationId xmlns:p14="http://schemas.microsoft.com/office/powerpoint/2010/main" val="29633119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7054-3FE1-734D-509C-22E048420597}"/>
              </a:ext>
            </a:extLst>
          </p:cNvPr>
          <p:cNvSpPr>
            <a:spLocks noGrp="1"/>
          </p:cNvSpPr>
          <p:nvPr>
            <p:ph type="title"/>
          </p:nvPr>
        </p:nvSpPr>
        <p:spPr/>
        <p:txBody>
          <a:bodyPr/>
          <a:lstStyle/>
          <a:p>
            <a:r>
              <a:rPr lang="en-US" dirty="0"/>
              <a:t>Few are Getting Help</a:t>
            </a:r>
          </a:p>
        </p:txBody>
      </p:sp>
      <p:sp>
        <p:nvSpPr>
          <p:cNvPr id="3" name="Text Placeholder 2">
            <a:extLst>
              <a:ext uri="{FF2B5EF4-FFF2-40B4-BE49-F238E27FC236}">
                <a16:creationId xmlns:a16="http://schemas.microsoft.com/office/drawing/2014/main" id="{DFD63B27-0052-1025-F9CE-71C5F52C7B00}"/>
              </a:ext>
            </a:extLst>
          </p:cNvPr>
          <p:cNvSpPr>
            <a:spLocks noGrp="1"/>
          </p:cNvSpPr>
          <p:nvPr>
            <p:ph type="body" idx="1"/>
          </p:nvPr>
        </p:nvSpPr>
        <p:spPr/>
        <p:txBody>
          <a:bodyPr>
            <a:normAutofit/>
          </a:bodyPr>
          <a:lstStyle/>
          <a:p>
            <a:r>
              <a:rPr lang="en-US" b="0" i="0" dirty="0">
                <a:solidFill>
                  <a:srgbClr val="212121"/>
                </a:solidFill>
                <a:effectLst/>
                <a:ea typeface="Cambria" panose="02040503050406030204" pitchFamily="18" charset="0"/>
              </a:rPr>
              <a:t>About a quarter of the respondents who did not already see a medical professional and experienced some level of stress due to sports</a:t>
            </a:r>
          </a:p>
          <a:p>
            <a:r>
              <a:rPr lang="en-US" b="1" i="0" dirty="0">
                <a:solidFill>
                  <a:srgbClr val="212121"/>
                </a:solidFill>
                <a:effectLst/>
                <a:ea typeface="Cambria" panose="02040503050406030204" pitchFamily="18" charset="0"/>
              </a:rPr>
              <a:t>Approximately 78% of respondents who were experiencing moderate to extreme stress did not receive help, and 27% of those same respondents wanted but did not receive help. </a:t>
            </a:r>
          </a:p>
          <a:p>
            <a:r>
              <a:rPr lang="en-US" b="0" i="0" dirty="0">
                <a:solidFill>
                  <a:srgbClr val="212121"/>
                </a:solidFill>
                <a:effectLst/>
                <a:ea typeface="Cambria" panose="02040503050406030204" pitchFamily="18" charset="0"/>
              </a:rPr>
              <a:t>Reasons for not receiving help, despite wanting it, were being unsure where to go (46%), fearing judgment from others (35% of respondents), lacking access (27%), financial difficulties (27%), and being embarrassed (14%).</a:t>
            </a:r>
          </a:p>
          <a:p>
            <a:r>
              <a:rPr lang="en-US" dirty="0">
                <a:solidFill>
                  <a:srgbClr val="212121"/>
                </a:solidFill>
                <a:ea typeface="Cambria" panose="02040503050406030204" pitchFamily="18" charset="0"/>
              </a:rPr>
              <a:t>NOTE - o</a:t>
            </a:r>
            <a:r>
              <a:rPr lang="en-US" b="0" i="0" dirty="0">
                <a:solidFill>
                  <a:srgbClr val="212121"/>
                </a:solidFill>
                <a:effectLst/>
                <a:ea typeface="Cambria" panose="02040503050406030204" pitchFamily="18" charset="0"/>
              </a:rPr>
              <a:t>nly 18% of respondents who experienced some level of stress reported they did not believe help would be beneficial to them</a:t>
            </a:r>
            <a:endParaRPr lang="en-US" dirty="0">
              <a:ea typeface="Cambria" panose="02040503050406030204" pitchFamily="18" charset="0"/>
            </a:endParaRPr>
          </a:p>
        </p:txBody>
      </p:sp>
      <p:sp>
        <p:nvSpPr>
          <p:cNvPr id="4" name="Slide Number Placeholder 3">
            <a:extLst>
              <a:ext uri="{FF2B5EF4-FFF2-40B4-BE49-F238E27FC236}">
                <a16:creationId xmlns:a16="http://schemas.microsoft.com/office/drawing/2014/main" id="{1D543BB5-F13C-8A14-E582-134C1FF3228B}"/>
              </a:ext>
            </a:extLst>
          </p:cNvPr>
          <p:cNvSpPr>
            <a:spLocks noGrp="1"/>
          </p:cNvSpPr>
          <p:nvPr>
            <p:ph type="sldNum" idx="12"/>
          </p:nvPr>
        </p:nvSpPr>
        <p:spPr/>
        <p:txBody>
          <a:bodyPr/>
          <a:lstStyle/>
          <a:p>
            <a:fld id="{00000000-1234-1234-1234-123412341234}" type="slidenum">
              <a:rPr lang="en-US" smtClean="0"/>
              <a:pPr/>
              <a:t>79</a:t>
            </a:fld>
            <a:endParaRPr lang="en-US"/>
          </a:p>
        </p:txBody>
      </p:sp>
    </p:spTree>
    <p:extLst>
      <p:ext uri="{BB962C8B-B14F-4D97-AF65-F5344CB8AC3E}">
        <p14:creationId xmlns:p14="http://schemas.microsoft.com/office/powerpoint/2010/main" val="15936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0BD9033-F2C2-431A-A738-ECA241BD26B1}"/>
              </a:ext>
            </a:extLst>
          </p:cNvPr>
          <p:cNvSpPr txBox="1"/>
          <p:nvPr/>
        </p:nvSpPr>
        <p:spPr>
          <a:xfrm>
            <a:off x="372946" y="-1148246"/>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NJSIG EXECUTIVE UPDATE</a:t>
            </a:r>
          </a:p>
        </p:txBody>
      </p:sp>
      <p:grpSp>
        <p:nvGrpSpPr>
          <p:cNvPr id="22" name="Group 21">
            <a:extLst>
              <a:ext uri="{FF2B5EF4-FFF2-40B4-BE49-F238E27FC236}">
                <a16:creationId xmlns:a16="http://schemas.microsoft.com/office/drawing/2014/main" id="{CFA8939E-A41C-4387-AC39-5FBAC3C158E8}"/>
              </a:ext>
            </a:extLst>
          </p:cNvPr>
          <p:cNvGrpSpPr/>
          <p:nvPr/>
        </p:nvGrpSpPr>
        <p:grpSpPr>
          <a:xfrm>
            <a:off x="-36165" y="-7330912"/>
            <a:ext cx="13447522" cy="9892021"/>
            <a:chOff x="-1865119" y="-4514850"/>
            <a:chExt cx="13447522" cy="9892021"/>
          </a:xfrm>
        </p:grpSpPr>
        <p:sp>
          <p:nvSpPr>
            <p:cNvPr id="23" name="Rectangle 22">
              <a:extLst>
                <a:ext uri="{FF2B5EF4-FFF2-40B4-BE49-F238E27FC236}">
                  <a16:creationId xmlns:a16="http://schemas.microsoft.com/office/drawing/2014/main" id="{9E20F03B-991C-48C2-8491-9190B422591C}"/>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47C91D5-4B3F-46D9-9B44-12D602E30721}"/>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5" name="Group 24">
            <a:extLst>
              <a:ext uri="{FF2B5EF4-FFF2-40B4-BE49-F238E27FC236}">
                <a16:creationId xmlns:a16="http://schemas.microsoft.com/office/drawing/2014/main" id="{D31D69E1-C23B-4C69-A6E9-876AFCD71A0C}"/>
              </a:ext>
            </a:extLst>
          </p:cNvPr>
          <p:cNvGrpSpPr/>
          <p:nvPr/>
        </p:nvGrpSpPr>
        <p:grpSpPr>
          <a:xfrm>
            <a:off x="-36167" y="-7489931"/>
            <a:ext cx="12859634" cy="9594486"/>
            <a:chOff x="-115184" y="-3581400"/>
            <a:chExt cx="12859634" cy="9594486"/>
          </a:xfrm>
        </p:grpSpPr>
        <p:sp>
          <p:nvSpPr>
            <p:cNvPr id="26" name="Rectangle 25">
              <a:extLst>
                <a:ext uri="{FF2B5EF4-FFF2-40B4-BE49-F238E27FC236}">
                  <a16:creationId xmlns:a16="http://schemas.microsoft.com/office/drawing/2014/main" id="{10C660FC-DE11-4C37-A28A-8D1224634923}"/>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Isosceles Triangle 26">
              <a:extLst>
                <a:ext uri="{FF2B5EF4-FFF2-40B4-BE49-F238E27FC236}">
                  <a16:creationId xmlns:a16="http://schemas.microsoft.com/office/drawing/2014/main" id="{807C6B87-A6D1-4F17-A05A-3C89D91FA081}"/>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28" name="Group 27">
            <a:extLst>
              <a:ext uri="{FF2B5EF4-FFF2-40B4-BE49-F238E27FC236}">
                <a16:creationId xmlns:a16="http://schemas.microsoft.com/office/drawing/2014/main" id="{FFDB9C37-6497-4509-AD34-E91D2D7D33D2}"/>
              </a:ext>
            </a:extLst>
          </p:cNvPr>
          <p:cNvGrpSpPr/>
          <p:nvPr/>
        </p:nvGrpSpPr>
        <p:grpSpPr>
          <a:xfrm>
            <a:off x="-36165" y="-8260000"/>
            <a:ext cx="13447522" cy="9892021"/>
            <a:chOff x="-1865119" y="-4514850"/>
            <a:chExt cx="13447522" cy="9892021"/>
          </a:xfrm>
        </p:grpSpPr>
        <p:sp>
          <p:nvSpPr>
            <p:cNvPr id="32" name="Rectangle 31">
              <a:extLst>
                <a:ext uri="{FF2B5EF4-FFF2-40B4-BE49-F238E27FC236}">
                  <a16:creationId xmlns:a16="http://schemas.microsoft.com/office/drawing/2014/main" id="{61E680B6-E8BB-407F-92C8-FD5AC6C8D0C6}"/>
                </a:ext>
              </a:extLst>
            </p:cNvPr>
            <p:cNvSpPr/>
            <p:nvPr/>
          </p:nvSpPr>
          <p:spPr>
            <a:xfrm rot="16200000" flipH="1">
              <a:off x="383116" y="-6763085"/>
              <a:ext cx="8951051" cy="134475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7DB3C6A-6485-4325-83C8-3201A2E04EE4}"/>
                </a:ext>
              </a:extLst>
            </p:cNvPr>
            <p:cNvSpPr/>
            <p:nvPr/>
          </p:nvSpPr>
          <p:spPr>
            <a:xfrm rot="10800000" flipH="1">
              <a:off x="-1181451" y="4430063"/>
              <a:ext cx="1706062" cy="94710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35" name="Group 34">
            <a:extLst>
              <a:ext uri="{FF2B5EF4-FFF2-40B4-BE49-F238E27FC236}">
                <a16:creationId xmlns:a16="http://schemas.microsoft.com/office/drawing/2014/main" id="{BF4019D7-BFBE-4693-86EB-FE4E8AFFDD82}"/>
              </a:ext>
            </a:extLst>
          </p:cNvPr>
          <p:cNvGrpSpPr/>
          <p:nvPr/>
        </p:nvGrpSpPr>
        <p:grpSpPr>
          <a:xfrm>
            <a:off x="0" y="-8341782"/>
            <a:ext cx="12859634" cy="9594486"/>
            <a:chOff x="-115184" y="-3581400"/>
            <a:chExt cx="12859634" cy="9594486"/>
          </a:xfrm>
        </p:grpSpPr>
        <p:sp>
          <p:nvSpPr>
            <p:cNvPr id="36" name="Rectangle 35">
              <a:extLst>
                <a:ext uri="{FF2B5EF4-FFF2-40B4-BE49-F238E27FC236}">
                  <a16:creationId xmlns:a16="http://schemas.microsoft.com/office/drawing/2014/main" id="{E9ABB512-A6EF-49B8-9EC6-295956A027FD}"/>
                </a:ext>
              </a:extLst>
            </p:cNvPr>
            <p:cNvSpPr/>
            <p:nvPr/>
          </p:nvSpPr>
          <p:spPr>
            <a:xfrm rot="16200000" flipH="1">
              <a:off x="1912534" y="-5609118"/>
              <a:ext cx="8804198" cy="1285963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 name="Isosceles Triangle 36">
              <a:extLst>
                <a:ext uri="{FF2B5EF4-FFF2-40B4-BE49-F238E27FC236}">
                  <a16:creationId xmlns:a16="http://schemas.microsoft.com/office/drawing/2014/main" id="{C28A7CD8-673E-4675-BE8F-4EF6984636BA}"/>
                </a:ext>
              </a:extLst>
            </p:cNvPr>
            <p:cNvSpPr/>
            <p:nvPr/>
          </p:nvSpPr>
          <p:spPr>
            <a:xfrm rot="10800000" flipH="1">
              <a:off x="568484" y="5065978"/>
              <a:ext cx="1706062" cy="947108"/>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aphicFrame>
        <p:nvGraphicFramePr>
          <p:cNvPr id="34" name="Table 33">
            <a:extLst>
              <a:ext uri="{FF2B5EF4-FFF2-40B4-BE49-F238E27FC236}">
                <a16:creationId xmlns:a16="http://schemas.microsoft.com/office/drawing/2014/main" id="{8A878319-4E86-47CB-8C16-F6F09E3352B7}"/>
              </a:ext>
            </a:extLst>
          </p:cNvPr>
          <p:cNvGraphicFramePr>
            <a:graphicFrameLocks noGrp="1"/>
          </p:cNvGraphicFramePr>
          <p:nvPr>
            <p:extLst>
              <p:ext uri="{D42A27DB-BD31-4B8C-83A1-F6EECF244321}">
                <p14:modId xmlns:p14="http://schemas.microsoft.com/office/powerpoint/2010/main" val="3088355153"/>
              </p:ext>
            </p:extLst>
          </p:nvPr>
        </p:nvGraphicFramePr>
        <p:xfrm>
          <a:off x="1947030" y="-3035261"/>
          <a:ext cx="9502764" cy="1486697"/>
        </p:xfrm>
        <a:graphic>
          <a:graphicData uri="http://schemas.openxmlformats.org/drawingml/2006/table">
            <a:tbl>
              <a:tblPr firstRow="1" bandRow="1">
                <a:tableStyleId>{5940675A-B579-460E-94D1-54222C63F5DA}</a:tableStyleId>
              </a:tblPr>
              <a:tblGrid>
                <a:gridCol w="3167588">
                  <a:extLst>
                    <a:ext uri="{9D8B030D-6E8A-4147-A177-3AD203B41FA5}">
                      <a16:colId xmlns:a16="http://schemas.microsoft.com/office/drawing/2014/main" val="3153133030"/>
                    </a:ext>
                  </a:extLst>
                </a:gridCol>
                <a:gridCol w="3167588">
                  <a:extLst>
                    <a:ext uri="{9D8B030D-6E8A-4147-A177-3AD203B41FA5}">
                      <a16:colId xmlns:a16="http://schemas.microsoft.com/office/drawing/2014/main" val="3963564955"/>
                    </a:ext>
                  </a:extLst>
                </a:gridCol>
                <a:gridCol w="3167588">
                  <a:extLst>
                    <a:ext uri="{9D8B030D-6E8A-4147-A177-3AD203B41FA5}">
                      <a16:colId xmlns:a16="http://schemas.microsoft.com/office/drawing/2014/main" val="734470679"/>
                    </a:ext>
                  </a:extLst>
                </a:gridCol>
              </a:tblGrid>
              <a:tr h="534572">
                <a:tc>
                  <a:txBody>
                    <a:bodyPr/>
                    <a:lstStyle/>
                    <a:p>
                      <a:pPr marL="285750" indent="-285750">
                        <a:buFont typeface="Wingdings" panose="05000000000000000000" pitchFamily="2" charset="2"/>
                        <a:buChar char="§"/>
                      </a:pPr>
                      <a:r>
                        <a:rPr lang="en-US" sz="2000" b="0" dirty="0">
                          <a:solidFill>
                            <a:srgbClr val="193970"/>
                          </a:solidFill>
                          <a:latin typeface="Montserrat" panose="020B0604020202020204" charset="0"/>
                        </a:rPr>
                        <a:t>Latonya Brennan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2000" b="0" dirty="0">
                          <a:solidFill>
                            <a:srgbClr val="193970"/>
                          </a:solidFill>
                          <a:latin typeface="Montserrat" panose="020B0604020202020204" charset="0"/>
                        </a:rPr>
                        <a:t>Dan Regan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2000" b="0">
                          <a:solidFill>
                            <a:srgbClr val="193970"/>
                          </a:solidFill>
                          <a:latin typeface="Montserrat" panose="020B0604020202020204" charset="0"/>
                        </a:rPr>
                        <a:t>Barbara Fitzpatrick</a:t>
                      </a: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509776"/>
                  </a:ext>
                </a:extLst>
              </a:tr>
              <a:tr h="527538">
                <a:tc>
                  <a:txBody>
                    <a:bodyPr/>
                    <a:lstStyle/>
                    <a:p>
                      <a:pPr marL="285750" indent="-285750">
                        <a:buFont typeface="Wingdings" panose="05000000000000000000" pitchFamily="2" charset="2"/>
                        <a:buChar char="§"/>
                      </a:pPr>
                      <a:r>
                        <a:rPr lang="en-US" sz="2000" b="0" dirty="0">
                          <a:solidFill>
                            <a:srgbClr val="193970"/>
                          </a:solidFill>
                          <a:latin typeface="Montserrat Bold" panose="020B0604020202020204" charset="0"/>
                        </a:rPr>
                        <a:t>Amanda DeNapoli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r>
                        <a:rPr lang="en-US" sz="2000" b="0" dirty="0">
                          <a:solidFill>
                            <a:srgbClr val="193970"/>
                          </a:solidFill>
                          <a:latin typeface="Montserrat" panose="020B0604020202020204" charset="0"/>
                        </a:rPr>
                        <a:t>Eva Jakowluk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5547098"/>
                  </a:ext>
                </a:extLst>
              </a:tr>
              <a:tr h="424587">
                <a:tc>
                  <a:txBody>
                    <a:bodyPr/>
                    <a:lstStyle/>
                    <a:p>
                      <a:pPr marL="0" indent="0">
                        <a:buFont typeface="Wingdings" panose="05000000000000000000" pitchFamily="2" charset="2"/>
                        <a:buNone/>
                      </a:pP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endParaRPr lang="en-US" sz="2000" b="0" dirty="0">
                        <a:solidFill>
                          <a:srgbClr val="193970"/>
                        </a:solidFill>
                        <a:latin typeface="Montserrat Bold"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Wingdings" panose="05000000000000000000" pitchFamily="2" charset="2"/>
                        <a:buChar char="§"/>
                      </a:pPr>
                      <a:endParaRPr lang="en-US" sz="2000" b="0" dirty="0">
                        <a:solidFill>
                          <a:srgbClr val="193970"/>
                        </a:solidFill>
                        <a:latin typeface="Montserrat"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3261310"/>
                  </a:ext>
                </a:extLst>
              </a:tr>
            </a:tbl>
          </a:graphicData>
        </a:graphic>
      </p:graphicFrame>
      <p:sp>
        <p:nvSpPr>
          <p:cNvPr id="41" name="Rectangle 40">
            <a:extLst>
              <a:ext uri="{FF2B5EF4-FFF2-40B4-BE49-F238E27FC236}">
                <a16:creationId xmlns:a16="http://schemas.microsoft.com/office/drawing/2014/main" id="{B0765688-0E31-4FF1-BBA1-BC11D4800AF4}"/>
              </a:ext>
            </a:extLst>
          </p:cNvPr>
          <p:cNvSpPr/>
          <p:nvPr/>
        </p:nvSpPr>
        <p:spPr>
          <a:xfrm>
            <a:off x="-51894" y="2729269"/>
            <a:ext cx="12295787" cy="1754326"/>
          </a:xfrm>
          <a:prstGeom prst="rect">
            <a:avLst/>
          </a:prstGeom>
        </p:spPr>
        <p:txBody>
          <a:bodyPr wrap="square">
            <a:spAutoFit/>
          </a:bodyPr>
          <a:lstStyle/>
          <a:p>
            <a:pPr algn="ctr"/>
            <a:endParaRPr lang="en-US" sz="3600" b="1" dirty="0">
              <a:solidFill>
                <a:schemeClr val="accent1">
                  <a:lumMod val="50000"/>
                </a:schemeClr>
              </a:solidFill>
              <a:latin typeface="Calibri" panose="020F0502020204030204" pitchFamily="34" charset="0"/>
              <a:ea typeface="Calibri" panose="020F0502020204030204" pitchFamily="34" charset="0"/>
            </a:endParaRPr>
          </a:p>
          <a:p>
            <a:pPr algn="ctr"/>
            <a:r>
              <a:rPr lang="en-US" sz="3600" b="1" dirty="0">
                <a:solidFill>
                  <a:schemeClr val="accent1">
                    <a:lumMod val="50000"/>
                  </a:schemeClr>
                </a:solidFill>
                <a:latin typeface="Calibri" panose="020F0502020204030204" pitchFamily="34" charset="0"/>
                <a:ea typeface="Calibri" panose="020F0502020204030204" pitchFamily="34" charset="0"/>
              </a:rPr>
              <a:t>School Athletics: A Comprehensive Plan for Addressing Legal Liability and Promoting Student Safety</a:t>
            </a:r>
            <a:endParaRPr lang="en-US" sz="3600" dirty="0">
              <a:solidFill>
                <a:schemeClr val="accent1">
                  <a:lumMod val="50000"/>
                </a:schemeClr>
              </a:solidFill>
              <a:latin typeface="Calibri" panose="020F0502020204030204" pitchFamily="34" charset="0"/>
            </a:endParaRPr>
          </a:p>
        </p:txBody>
      </p:sp>
      <p:sp>
        <p:nvSpPr>
          <p:cNvPr id="42" name="TextBox 41">
            <a:extLst>
              <a:ext uri="{FF2B5EF4-FFF2-40B4-BE49-F238E27FC236}">
                <a16:creationId xmlns:a16="http://schemas.microsoft.com/office/drawing/2014/main" id="{B215ECB1-DFAE-490F-A7B3-0C913D17078D}"/>
              </a:ext>
            </a:extLst>
          </p:cNvPr>
          <p:cNvSpPr txBox="1"/>
          <p:nvPr/>
        </p:nvSpPr>
        <p:spPr>
          <a:xfrm>
            <a:off x="1379881" y="1799820"/>
            <a:ext cx="5556069" cy="707886"/>
          </a:xfrm>
          <a:prstGeom prst="rect">
            <a:avLst/>
          </a:prstGeom>
          <a:noFill/>
        </p:spPr>
        <p:txBody>
          <a:bodyPr wrap="square" rtlCol="0">
            <a:spAutoFit/>
          </a:bodyPr>
          <a:lstStyle/>
          <a:p>
            <a:pPr algn="ctr"/>
            <a:r>
              <a:rPr lang="en-US" sz="4000" b="1" dirty="0">
                <a:latin typeface="Calibri" panose="020F0502020204030204" pitchFamily="34" charset="0"/>
              </a:rPr>
              <a:t>PRESENTATION</a:t>
            </a:r>
          </a:p>
        </p:txBody>
      </p:sp>
      <p:sp>
        <p:nvSpPr>
          <p:cNvPr id="45" name="TextBox 44">
            <a:extLst>
              <a:ext uri="{FF2B5EF4-FFF2-40B4-BE49-F238E27FC236}">
                <a16:creationId xmlns:a16="http://schemas.microsoft.com/office/drawing/2014/main" id="{81BBD6D0-C420-48F0-8341-052E12DDC2AA}"/>
              </a:ext>
            </a:extLst>
          </p:cNvPr>
          <p:cNvSpPr txBox="1"/>
          <p:nvPr/>
        </p:nvSpPr>
        <p:spPr>
          <a:xfrm>
            <a:off x="2395743" y="-6062422"/>
            <a:ext cx="8022084" cy="830997"/>
          </a:xfrm>
          <a:prstGeom prst="rect">
            <a:avLst/>
          </a:prstGeom>
          <a:noFill/>
        </p:spPr>
        <p:txBody>
          <a:bodyPr wrap="square" rtlCol="0">
            <a:spAutoFit/>
          </a:bodyPr>
          <a:lstStyle/>
          <a:p>
            <a:r>
              <a:rPr lang="en-US" sz="4800" b="1" dirty="0">
                <a:solidFill>
                  <a:schemeClr val="bg1"/>
                </a:solidFill>
                <a:latin typeface="Calibri" panose="020F0502020204030204" pitchFamily="34" charset="0"/>
              </a:rPr>
              <a:t>SAFETY FLYER</a:t>
            </a:r>
          </a:p>
        </p:txBody>
      </p:sp>
      <p:pic>
        <p:nvPicPr>
          <p:cNvPr id="46" name="Picture 45">
            <a:extLst>
              <a:ext uri="{FF2B5EF4-FFF2-40B4-BE49-F238E27FC236}">
                <a16:creationId xmlns:a16="http://schemas.microsoft.com/office/drawing/2014/main" id="{42A9CE39-6B52-4DFA-828B-DA58BF178BB5}"/>
              </a:ext>
            </a:extLst>
          </p:cNvPr>
          <p:cNvPicPr>
            <a:picLocks noChangeAspect="1"/>
          </p:cNvPicPr>
          <p:nvPr/>
        </p:nvPicPr>
        <p:blipFill>
          <a:blip r:embed="rId2"/>
          <a:stretch>
            <a:fillRect/>
          </a:stretch>
        </p:blipFill>
        <p:spPr>
          <a:xfrm>
            <a:off x="372945" y="-5151192"/>
            <a:ext cx="5909856" cy="4579904"/>
          </a:xfrm>
          <a:prstGeom prst="rect">
            <a:avLst/>
          </a:prstGeom>
          <a:ln>
            <a:noFill/>
          </a:ln>
          <a:effectLst>
            <a:outerShdw blurRad="292100" dist="139700" dir="2700000" algn="tl" rotWithShape="0">
              <a:srgbClr val="333333">
                <a:alpha val="65000"/>
              </a:srgbClr>
            </a:outerShdw>
          </a:effectLst>
        </p:spPr>
      </p:pic>
      <p:pic>
        <p:nvPicPr>
          <p:cNvPr id="47" name="Picture 46">
            <a:extLst>
              <a:ext uri="{FF2B5EF4-FFF2-40B4-BE49-F238E27FC236}">
                <a16:creationId xmlns:a16="http://schemas.microsoft.com/office/drawing/2014/main" id="{9213B5A4-5412-4156-B22F-0FBA82C5037E}"/>
              </a:ext>
            </a:extLst>
          </p:cNvPr>
          <p:cNvPicPr>
            <a:picLocks noChangeAspect="1"/>
          </p:cNvPicPr>
          <p:nvPr/>
        </p:nvPicPr>
        <p:blipFill>
          <a:blip r:embed="rId3"/>
          <a:stretch>
            <a:fillRect/>
          </a:stretch>
        </p:blipFill>
        <p:spPr>
          <a:xfrm>
            <a:off x="6411869" y="-5151192"/>
            <a:ext cx="5856502" cy="45390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596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6BCE-7669-4AC5-4047-F50BEDC835F2}"/>
              </a:ext>
            </a:extLst>
          </p:cNvPr>
          <p:cNvSpPr>
            <a:spLocks noGrp="1"/>
          </p:cNvSpPr>
          <p:nvPr>
            <p:ph type="title"/>
          </p:nvPr>
        </p:nvSpPr>
        <p:spPr/>
        <p:txBody>
          <a:bodyPr>
            <a:normAutofit fontScale="90000"/>
          </a:bodyPr>
          <a:lstStyle/>
          <a:p>
            <a:r>
              <a:rPr lang="en-US" dirty="0"/>
              <a:t>Involvement in Athletics </a:t>
            </a:r>
            <a:br>
              <a:rPr lang="en-US" dirty="0"/>
            </a:br>
            <a:r>
              <a:rPr lang="en-US" dirty="0"/>
              <a:t>Generally Helps!</a:t>
            </a:r>
          </a:p>
        </p:txBody>
      </p:sp>
      <p:sp>
        <p:nvSpPr>
          <p:cNvPr id="3" name="Text Placeholder 2">
            <a:extLst>
              <a:ext uri="{FF2B5EF4-FFF2-40B4-BE49-F238E27FC236}">
                <a16:creationId xmlns:a16="http://schemas.microsoft.com/office/drawing/2014/main" id="{8A6473FF-301F-ED8A-194B-BADD38700765}"/>
              </a:ext>
            </a:extLst>
          </p:cNvPr>
          <p:cNvSpPr>
            <a:spLocks noGrp="1"/>
          </p:cNvSpPr>
          <p:nvPr>
            <p:ph type="body" idx="1"/>
          </p:nvPr>
        </p:nvSpPr>
        <p:spPr/>
        <p:txBody>
          <a:bodyPr>
            <a:noAutofit/>
          </a:bodyPr>
          <a:lstStyle/>
          <a:p>
            <a:pPr algn="l" fontAlgn="base"/>
            <a:r>
              <a:rPr lang="en-US" sz="1800" b="1" dirty="0">
                <a:solidFill>
                  <a:srgbClr val="333333"/>
                </a:solidFill>
                <a:latin typeface="Calibri" panose="020F0502020204030204" pitchFamily="34" charset="0"/>
                <a:ea typeface="Calibri" panose="020F0502020204030204" pitchFamily="34" charset="0"/>
                <a:cs typeface="Calibri" panose="020F0502020204030204" pitchFamily="34" charset="0"/>
              </a:rPr>
              <a:t>Results: </a:t>
            </a: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For males and females, involvement in sports was associated with lower levels of depression, compared to non-involvement. Consistent with previous research, females were more likely to report depressive symptoms than males. Females also were more likely to participate in arts and leadership activities.</a:t>
            </a:r>
          </a:p>
          <a:p>
            <a:pPr marL="114300" indent="0" fontAlgn="base">
              <a:buNone/>
            </a:pPr>
            <a:endPar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gn="l" fontAlgn="base"/>
            <a:r>
              <a:rPr lang="en-US" sz="1800" b="1" dirty="0">
                <a:solidFill>
                  <a:srgbClr val="333333"/>
                </a:solidFill>
                <a:latin typeface="Calibri" panose="020F0502020204030204" pitchFamily="34" charset="0"/>
                <a:ea typeface="Calibri" panose="020F0502020204030204" pitchFamily="34" charset="0"/>
                <a:cs typeface="Calibri" panose="020F0502020204030204" pitchFamily="34" charset="0"/>
              </a:rPr>
              <a:t>Conclusion: </a:t>
            </a:r>
            <a:r>
              <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rPr>
              <a:t>For males and females, sports participation, and for females, involvement in leadership activities, may represent protective factors against depressive symptoms during adolescence. However, clinicians might consider inquiring about depressive symptoms among adolescent males involved in art-related activities.</a:t>
            </a:r>
          </a:p>
          <a:p>
            <a:pPr marL="114300" indent="0" fontAlgn="base">
              <a:buNone/>
            </a:pPr>
            <a:endParaRPr lang="en-US" sz="1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See </a:t>
            </a:r>
            <a:r>
              <a:rPr lang="en-US" sz="1800" dirty="0">
                <a:solidFill>
                  <a:srgbClr val="181817"/>
                </a:solidFill>
                <a:latin typeface="Calibri" panose="020F0502020204030204" pitchFamily="34" charset="0"/>
                <a:ea typeface="Calibri" panose="020F0502020204030204" pitchFamily="34" charset="0"/>
                <a:cs typeface="Calibri" panose="020F0502020204030204" pitchFamily="34" charset="0"/>
              </a:rPr>
              <a:t>Waler, A., &amp; Taliaferro, L. (2020). 102 Extracurricular Activity Involvement and Depression Among High School Students. </a:t>
            </a:r>
            <a:r>
              <a:rPr lang="en-US" sz="1800" i="1" dirty="0">
                <a:solidFill>
                  <a:srgbClr val="181817"/>
                </a:solidFill>
                <a:latin typeface="Calibri" panose="020F0502020204030204" pitchFamily="34" charset="0"/>
                <a:ea typeface="Calibri" panose="020F0502020204030204" pitchFamily="34" charset="0"/>
                <a:cs typeface="Calibri" panose="020F0502020204030204" pitchFamily="34" charset="0"/>
              </a:rPr>
              <a:t>CNS Spectrums,</a:t>
            </a:r>
            <a:r>
              <a:rPr lang="en-US" sz="1800" dirty="0">
                <a:solidFill>
                  <a:srgbClr val="181817"/>
                </a:solidFill>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181817"/>
                </a:solidFill>
                <a:latin typeface="Calibri" panose="020F0502020204030204" pitchFamily="34" charset="0"/>
                <a:ea typeface="Calibri" panose="020F0502020204030204" pitchFamily="34" charset="0"/>
                <a:cs typeface="Calibri" panose="020F0502020204030204" pitchFamily="34" charset="0"/>
              </a:rPr>
              <a:t>25</a:t>
            </a:r>
            <a:r>
              <a:rPr lang="en-US" sz="1800" dirty="0">
                <a:solidFill>
                  <a:srgbClr val="181817"/>
                </a:solidFill>
                <a:latin typeface="Calibri" panose="020F0502020204030204" pitchFamily="34" charset="0"/>
                <a:ea typeface="Calibri" panose="020F0502020204030204" pitchFamily="34" charset="0"/>
                <a:cs typeface="Calibri" panose="020F0502020204030204" pitchFamily="34" charset="0"/>
              </a:rPr>
              <a:t>(2), 266-267. doi:10.1017/S1092852920000206</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88664AC-0C13-DE10-BE70-22162E4DB944}"/>
              </a:ext>
            </a:extLst>
          </p:cNvPr>
          <p:cNvSpPr>
            <a:spLocks noGrp="1"/>
          </p:cNvSpPr>
          <p:nvPr>
            <p:ph type="sldNum" idx="12"/>
          </p:nvPr>
        </p:nvSpPr>
        <p:spPr/>
        <p:txBody>
          <a:bodyPr/>
          <a:lstStyle/>
          <a:p>
            <a:fld id="{00000000-1234-1234-1234-123412341234}" type="slidenum">
              <a:rPr lang="en-US" smtClean="0"/>
              <a:pPr/>
              <a:t>80</a:t>
            </a:fld>
            <a:endParaRPr lang="en-US"/>
          </a:p>
        </p:txBody>
      </p:sp>
    </p:spTree>
    <p:extLst>
      <p:ext uri="{BB962C8B-B14F-4D97-AF65-F5344CB8AC3E}">
        <p14:creationId xmlns:p14="http://schemas.microsoft.com/office/powerpoint/2010/main" val="1607414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8162D-910C-7841-3683-AC1ECEDA076E}"/>
              </a:ext>
            </a:extLst>
          </p:cNvPr>
          <p:cNvSpPr>
            <a:spLocks noGrp="1"/>
          </p:cNvSpPr>
          <p:nvPr>
            <p:ph type="title"/>
          </p:nvPr>
        </p:nvSpPr>
        <p:spPr/>
        <p:txBody>
          <a:bodyPr>
            <a:normAutofit fontScale="90000"/>
          </a:bodyPr>
          <a:lstStyle/>
          <a:p>
            <a:pPr algn="ctr"/>
            <a:r>
              <a:rPr lang="en-US" b="1" dirty="0"/>
              <a:t>New Jersey Statewide Student Support Services Network (</a:t>
            </a:r>
            <a:r>
              <a:rPr lang="en-US" dirty="0"/>
              <a:t>NJ 4S)</a:t>
            </a:r>
          </a:p>
        </p:txBody>
      </p:sp>
      <p:sp>
        <p:nvSpPr>
          <p:cNvPr id="3" name="Content Placeholder 2">
            <a:extLst>
              <a:ext uri="{FF2B5EF4-FFF2-40B4-BE49-F238E27FC236}">
                <a16:creationId xmlns:a16="http://schemas.microsoft.com/office/drawing/2014/main" id="{2746B441-983E-77AA-3A49-B3384D836A1E}"/>
              </a:ext>
            </a:extLst>
          </p:cNvPr>
          <p:cNvSpPr>
            <a:spLocks noGrp="1"/>
          </p:cNvSpPr>
          <p:nvPr>
            <p:ph idx="1"/>
          </p:nvPr>
        </p:nvSpPr>
        <p:spPr/>
        <p:txBody>
          <a:bodyPr>
            <a:normAutofit/>
          </a:bodyPr>
          <a:lstStyle/>
          <a:p>
            <a:r>
              <a:rPr lang="en-US" dirty="0"/>
              <a:t>“Hub and Spoke” System</a:t>
            </a:r>
          </a:p>
          <a:p>
            <a:r>
              <a:rPr lang="en-US" dirty="0"/>
              <a:t>State organized into 15 regions</a:t>
            </a:r>
          </a:p>
          <a:p>
            <a:r>
              <a:rPr lang="en-US" dirty="0"/>
              <a:t>Intended to streamline and expand access to needed mental health services</a:t>
            </a:r>
          </a:p>
          <a:p>
            <a:r>
              <a:rPr lang="en-US" dirty="0"/>
              <a:t>School-based youth service programs remain in place, for now</a:t>
            </a:r>
          </a:p>
          <a:p>
            <a:r>
              <a:rPr lang="en-US"/>
              <a:t>Important to </a:t>
            </a:r>
            <a:r>
              <a:rPr lang="en-US" dirty="0"/>
              <a:t>have a strong voice as this moves from concept to reality</a:t>
            </a:r>
          </a:p>
          <a:p>
            <a:r>
              <a:rPr lang="en-US" b="1" dirty="0"/>
              <a:t>See New Jersey Statewide Student Support Services Network website – </a:t>
            </a:r>
            <a:r>
              <a:rPr lang="en-US" b="1" dirty="0">
                <a:hlinkClick r:id="rId2"/>
              </a:rPr>
              <a:t>https://preventionlinks.org/nj4s/</a:t>
            </a:r>
            <a:r>
              <a:rPr lang="en-US" b="1" dirty="0"/>
              <a:t> </a:t>
            </a:r>
          </a:p>
        </p:txBody>
      </p:sp>
    </p:spTree>
    <p:extLst>
      <p:ext uri="{BB962C8B-B14F-4D97-AF65-F5344CB8AC3E}">
        <p14:creationId xmlns:p14="http://schemas.microsoft.com/office/powerpoint/2010/main" val="23387944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3abbda920e_3_36"/>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rmAutofit/>
          </a:bodyPr>
          <a:lstStyle/>
          <a:p>
            <a:r>
              <a:rPr lang="en-US"/>
              <a:t>FERPA and Information Sharing</a:t>
            </a:r>
            <a:endParaRPr/>
          </a:p>
        </p:txBody>
      </p:sp>
      <p:sp>
        <p:nvSpPr>
          <p:cNvPr id="467" name="Google Shape;467;g23abbda920e_3_36"/>
          <p:cNvSpPr txBox="1">
            <a:spLocks noGrp="1"/>
          </p:cNvSpPr>
          <p:nvPr>
            <p:ph type="body" idx="1"/>
          </p:nvPr>
        </p:nvSpPr>
        <p:spPr>
          <a:xfrm>
            <a:off x="1981200" y="1600206"/>
            <a:ext cx="8229600" cy="4526100"/>
          </a:xfrm>
          <a:prstGeom prst="rect">
            <a:avLst/>
          </a:prstGeom>
        </p:spPr>
        <p:txBody>
          <a:bodyPr spcFirstLastPara="1" vert="horz" wrap="square" lIns="91425" tIns="45700" rIns="91425" bIns="45700" rtlCol="0" anchor="t" anchorCtr="0">
            <a:normAutofit/>
          </a:bodyPr>
          <a:lstStyle/>
          <a:p>
            <a:r>
              <a:rPr lang="en-US" dirty="0"/>
              <a:t>Key Test - Legitimate Educational Interest</a:t>
            </a:r>
            <a:endParaRPr dirty="0"/>
          </a:p>
          <a:p>
            <a:pPr>
              <a:spcBef>
                <a:spcPts val="0"/>
              </a:spcBef>
            </a:pPr>
            <a:r>
              <a:rPr lang="en-US" dirty="0"/>
              <a:t>Not “all or nothing”</a:t>
            </a:r>
            <a:endParaRPr dirty="0"/>
          </a:p>
          <a:p>
            <a:pPr>
              <a:spcBef>
                <a:spcPts val="0"/>
              </a:spcBef>
            </a:pPr>
            <a:r>
              <a:rPr lang="en-US" dirty="0"/>
              <a:t>Coach/Club/Activity Advisor may need some information regarding a student’s disability</a:t>
            </a:r>
            <a:endParaRPr dirty="0"/>
          </a:p>
          <a:p>
            <a:pPr>
              <a:spcBef>
                <a:spcPts val="0"/>
              </a:spcBef>
            </a:pPr>
            <a:r>
              <a:rPr lang="en-US" dirty="0"/>
              <a:t>Coach/Club or Activity Advisor may need some information regarding student who experienced HIB, Handle with Care report, ACEs</a:t>
            </a:r>
            <a:endParaRPr dirty="0"/>
          </a:p>
          <a:p>
            <a:pPr>
              <a:spcBef>
                <a:spcPts val="0"/>
              </a:spcBef>
            </a:pPr>
            <a:r>
              <a:rPr lang="en-US" dirty="0"/>
              <a:t>Coach/Club or Activity Advisor may receive information from student that needs to be shared with others</a:t>
            </a:r>
            <a:endParaRPr dirty="0"/>
          </a:p>
          <a:p>
            <a:pPr lvl="1">
              <a:spcBef>
                <a:spcPts val="0"/>
              </a:spcBef>
            </a:pPr>
            <a:r>
              <a:rPr lang="en-US" dirty="0"/>
              <a:t>be careful not to over-promise confidentiality</a:t>
            </a:r>
            <a:endParaRPr dirty="0"/>
          </a:p>
        </p:txBody>
      </p:sp>
      <p:sp>
        <p:nvSpPr>
          <p:cNvPr id="468" name="Google Shape;468;g23abbda920e_3_36"/>
          <p:cNvSpPr txBox="1">
            <a:spLocks noGrp="1"/>
          </p:cNvSpPr>
          <p:nvPr>
            <p:ph type="sldNum" idx="12"/>
          </p:nvPr>
        </p:nvSpPr>
        <p:spPr>
          <a:xfrm>
            <a:off x="8077200" y="6356356"/>
            <a:ext cx="21336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3b323a20b5_0_14"/>
          <p:cNvSpPr txBox="1">
            <a:spLocks noGrp="1"/>
          </p:cNvSpPr>
          <p:nvPr>
            <p:ph type="title"/>
          </p:nvPr>
        </p:nvSpPr>
        <p:spPr>
          <a:xfrm>
            <a:off x="1981200" y="274638"/>
            <a:ext cx="8229600" cy="1143000"/>
          </a:xfrm>
          <a:prstGeom prst="rect">
            <a:avLst/>
          </a:prstGeom>
        </p:spPr>
        <p:txBody>
          <a:bodyPr spcFirstLastPara="1" vert="horz" wrap="square" lIns="91425" tIns="45700" rIns="91425" bIns="45700" rtlCol="0" anchor="ctr" anchorCtr="0">
            <a:normAutofit/>
          </a:bodyPr>
          <a:lstStyle/>
          <a:p>
            <a:r>
              <a:rPr lang="en-US"/>
              <a:t>Noticing Change</a:t>
            </a:r>
            <a:endParaRPr/>
          </a:p>
        </p:txBody>
      </p:sp>
      <p:sp>
        <p:nvSpPr>
          <p:cNvPr id="475" name="Google Shape;475;g23b323a20b5_0_14"/>
          <p:cNvSpPr txBox="1">
            <a:spLocks noGrp="1"/>
          </p:cNvSpPr>
          <p:nvPr>
            <p:ph type="body" idx="1"/>
          </p:nvPr>
        </p:nvSpPr>
        <p:spPr>
          <a:xfrm>
            <a:off x="1981200" y="1600206"/>
            <a:ext cx="8229600" cy="4526100"/>
          </a:xfrm>
          <a:prstGeom prst="rect">
            <a:avLst/>
          </a:prstGeom>
        </p:spPr>
        <p:txBody>
          <a:bodyPr spcFirstLastPara="1" vert="horz" wrap="square" lIns="91425" tIns="45700" rIns="91425" bIns="45700" rtlCol="0" anchor="t" anchorCtr="0">
            <a:normAutofit/>
          </a:bodyPr>
          <a:lstStyle/>
          <a:p>
            <a:r>
              <a:rPr lang="en-US"/>
              <a:t>Change compared to baseline behavior</a:t>
            </a:r>
            <a:endParaRPr/>
          </a:p>
          <a:p>
            <a:pPr>
              <a:spcBef>
                <a:spcPts val="0"/>
              </a:spcBef>
            </a:pPr>
            <a:r>
              <a:rPr lang="en-US"/>
              <a:t>Demeanor of each student athlete is unique</a:t>
            </a:r>
            <a:endParaRPr/>
          </a:p>
          <a:p>
            <a:pPr>
              <a:spcBef>
                <a:spcPts val="0"/>
              </a:spcBef>
            </a:pPr>
            <a:r>
              <a:rPr lang="en-US"/>
              <a:t>Changes could take many forms</a:t>
            </a:r>
            <a:endParaRPr/>
          </a:p>
          <a:p>
            <a:pPr>
              <a:spcBef>
                <a:spcPts val="0"/>
              </a:spcBef>
            </a:pPr>
            <a:r>
              <a:rPr lang="en-US"/>
              <a:t>Communicating with Athlete, Administration, Case Manager, Counselor, Teachers, Parent</a:t>
            </a:r>
            <a:endParaRPr/>
          </a:p>
          <a:p>
            <a:pPr>
              <a:spcBef>
                <a:spcPts val="0"/>
              </a:spcBef>
            </a:pPr>
            <a:r>
              <a:rPr lang="en-US"/>
              <a:t>Don’t shy away from “go to” role</a:t>
            </a:r>
            <a:endParaRPr/>
          </a:p>
          <a:p>
            <a:pPr>
              <a:spcBef>
                <a:spcPts val="0"/>
              </a:spcBef>
            </a:pPr>
            <a:r>
              <a:rPr lang="en-US"/>
              <a:t>But don’t try and go beyond your expertise either</a:t>
            </a:r>
            <a:endParaRPr/>
          </a:p>
          <a:p>
            <a:pPr>
              <a:spcBef>
                <a:spcPts val="0"/>
              </a:spcBef>
            </a:pPr>
            <a:r>
              <a:rPr lang="en-US"/>
              <a:t>Chicken or Egg?</a:t>
            </a:r>
            <a:endParaRPr/>
          </a:p>
          <a:p>
            <a:pPr lvl="1">
              <a:spcBef>
                <a:spcPts val="0"/>
              </a:spcBef>
            </a:pPr>
            <a:r>
              <a:rPr lang="en-US"/>
              <a:t>Physical health issues may impact mental health and vice versa</a:t>
            </a:r>
            <a:endParaRPr/>
          </a:p>
        </p:txBody>
      </p:sp>
      <p:sp>
        <p:nvSpPr>
          <p:cNvPr id="476" name="Google Shape;476;g23b323a20b5_0_14"/>
          <p:cNvSpPr txBox="1">
            <a:spLocks noGrp="1"/>
          </p:cNvSpPr>
          <p:nvPr>
            <p:ph type="sldNum" idx="12"/>
          </p:nvPr>
        </p:nvSpPr>
        <p:spPr>
          <a:xfrm>
            <a:off x="8077200" y="6356356"/>
            <a:ext cx="2133600" cy="365100"/>
          </a:xfrm>
          <a:prstGeom prst="rect">
            <a:avLst/>
          </a:prstGeom>
        </p:spPr>
        <p:txBody>
          <a:bodyPr spcFirstLastPara="1" vert="horz" wrap="square" lIns="91425" tIns="45700" rIns="91425" bIns="45700" rtlCol="0" anchor="ctr" anchorCtr="0">
            <a:noAutofit/>
          </a:bodyPr>
          <a:lstStyle/>
          <a:p>
            <a:pPr>
              <a:buClr>
                <a:srgbClr val="000000"/>
              </a:buClr>
            </a:pPr>
            <a:fld id="{00000000-1234-1234-1234-123412341234}" type="slidenum">
              <a:rPr lang="en-US"/>
              <a:pPr>
                <a:buClr>
                  <a:srgbClr val="000000"/>
                </a:buClr>
              </a:pPr>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022C-9221-B174-9C12-84452B66D6DC}"/>
              </a:ext>
            </a:extLst>
          </p:cNvPr>
          <p:cNvSpPr>
            <a:spLocks noGrp="1"/>
          </p:cNvSpPr>
          <p:nvPr>
            <p:ph type="title"/>
          </p:nvPr>
        </p:nvSpPr>
        <p:spPr/>
        <p:txBody>
          <a:bodyPr/>
          <a:lstStyle/>
          <a:p>
            <a:r>
              <a:rPr lang="en-US" dirty="0"/>
              <a:t>One District’s Innovative Approach!</a:t>
            </a:r>
          </a:p>
        </p:txBody>
      </p:sp>
      <p:sp>
        <p:nvSpPr>
          <p:cNvPr id="3" name="Content Placeholder 2">
            <a:extLst>
              <a:ext uri="{FF2B5EF4-FFF2-40B4-BE49-F238E27FC236}">
                <a16:creationId xmlns:a16="http://schemas.microsoft.com/office/drawing/2014/main" id="{F1268145-FF90-E256-3CB8-081745F6520D}"/>
              </a:ext>
            </a:extLst>
          </p:cNvPr>
          <p:cNvSpPr>
            <a:spLocks noGrp="1"/>
          </p:cNvSpPr>
          <p:nvPr>
            <p:ph idx="1"/>
          </p:nvPr>
        </p:nvSpPr>
        <p:spPr/>
        <p:txBody>
          <a:bodyPr>
            <a:normAutofit/>
          </a:bodyPr>
          <a:lstStyle/>
          <a:p>
            <a:r>
              <a:rPr lang="en-US" dirty="0"/>
              <a:t>Meet Red Bank Regional and The Game Changing Bucs! </a:t>
            </a:r>
          </a:p>
          <a:p>
            <a:pPr lvl="1"/>
            <a:r>
              <a:rPr lang="en-US" dirty="0"/>
              <a:t>a student-athlete group at Red Bank Regional High School, is paving the way for a new era of student-athletes who are mentally strong, resilient, and ready to take on any challenge that comes their way. </a:t>
            </a:r>
          </a:p>
          <a:p>
            <a:pPr lvl="1"/>
            <a:r>
              <a:rPr lang="en-US" dirty="0"/>
              <a:t>Student-led cohort meets monthly with the SAC, Lori Todd, Athletic Director, Mike Stoia and Athletic Trainer, Christina Emrich, to discuss various important topics including mental health, overcoming injury setbacks, and building strong team dynamics. </a:t>
            </a:r>
          </a:p>
          <a:p>
            <a:pPr lvl="1"/>
            <a:r>
              <a:rPr lang="en-US" dirty="0"/>
              <a:t>Approximately 25 students are part of the Game Changing Bucs, representing each of the Varsity sports teams.</a:t>
            </a:r>
          </a:p>
          <a:p>
            <a:endParaRPr lang="en-US" dirty="0"/>
          </a:p>
          <a:p>
            <a:endParaRPr lang="en-US" dirty="0"/>
          </a:p>
        </p:txBody>
      </p:sp>
      <p:sp>
        <p:nvSpPr>
          <p:cNvPr id="4" name="Slide Number Placeholder 3">
            <a:extLst>
              <a:ext uri="{FF2B5EF4-FFF2-40B4-BE49-F238E27FC236}">
                <a16:creationId xmlns:a16="http://schemas.microsoft.com/office/drawing/2014/main" id="{73564BE5-6644-6B0F-09F7-9F39385C916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84</a:t>
            </a:fld>
            <a:endParaRPr lang="en-US" dirty="0">
              <a:solidFill>
                <a:prstClr val="black">
                  <a:tint val="75000"/>
                </a:prstClr>
              </a:solidFill>
            </a:endParaRPr>
          </a:p>
        </p:txBody>
      </p:sp>
    </p:spTree>
    <p:extLst>
      <p:ext uri="{BB962C8B-B14F-4D97-AF65-F5344CB8AC3E}">
        <p14:creationId xmlns:p14="http://schemas.microsoft.com/office/powerpoint/2010/main" val="695271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7F36-AA17-2EED-4094-835BF77354ED}"/>
              </a:ext>
            </a:extLst>
          </p:cNvPr>
          <p:cNvSpPr>
            <a:spLocks noGrp="1"/>
          </p:cNvSpPr>
          <p:nvPr>
            <p:ph type="title"/>
          </p:nvPr>
        </p:nvSpPr>
        <p:spPr/>
        <p:txBody>
          <a:bodyPr/>
          <a:lstStyle/>
          <a:p>
            <a:r>
              <a:rPr lang="en-US" dirty="0"/>
              <a:t>One District’s Innovative Approach</a:t>
            </a:r>
          </a:p>
        </p:txBody>
      </p:sp>
      <p:sp>
        <p:nvSpPr>
          <p:cNvPr id="3" name="Content Placeholder 2">
            <a:extLst>
              <a:ext uri="{FF2B5EF4-FFF2-40B4-BE49-F238E27FC236}">
                <a16:creationId xmlns:a16="http://schemas.microsoft.com/office/drawing/2014/main" id="{8953E3CA-5E39-D8FB-D45E-5D3535BEA555}"/>
              </a:ext>
            </a:extLst>
          </p:cNvPr>
          <p:cNvSpPr>
            <a:spLocks noGrp="1"/>
          </p:cNvSpPr>
          <p:nvPr>
            <p:ph idx="1"/>
          </p:nvPr>
        </p:nvSpPr>
        <p:spPr/>
        <p:txBody>
          <a:bodyPr>
            <a:normAutofit fontScale="92500" lnSpcReduction="20000"/>
          </a:bodyPr>
          <a:lstStyle/>
          <a:p>
            <a:r>
              <a:rPr lang="en-US" dirty="0"/>
              <a:t>Additionally, through the generosity of The Gregory H. Jr. Montgomery Foundation and Ridge Road Alliance, Red Bank Regional trained the coaching staff on addressing the mental health needs of student-athletes as well as sponsored a Mental Fitness Symposium with 200 student-athletes in attendance.  With the help of dedicated educators and coaches like Brendan McGoldrick and Nick Tucker, the symposium was a resounding success!</a:t>
            </a:r>
          </a:p>
          <a:p>
            <a:endParaRPr lang="en-US" dirty="0"/>
          </a:p>
          <a:p>
            <a:r>
              <a:rPr lang="en-US" dirty="0"/>
              <a:t>Recently Red Bank Regional was honored to have one of their own students named the NY Jets Mental Health Player of the Month by player Solomon Thomas! </a:t>
            </a:r>
          </a:p>
          <a:p>
            <a:pPr marL="0" indent="0">
              <a:buNone/>
            </a:pPr>
            <a:endParaRPr lang="en-US" dirty="0"/>
          </a:p>
          <a:p>
            <a:r>
              <a:rPr lang="en-US" dirty="0"/>
              <a:t>Link to Google Slides – About </a:t>
            </a:r>
            <a:r>
              <a:rPr lang="en-US" dirty="0">
                <a:hlinkClick r:id="rId2"/>
              </a:rPr>
              <a:t>Game Changing Bucs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26D8FBF-712A-A671-5D59-53B06C0FDBD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85</a:t>
            </a:fld>
            <a:endParaRPr lang="en-US" dirty="0">
              <a:solidFill>
                <a:prstClr val="black">
                  <a:tint val="75000"/>
                </a:prstClr>
              </a:solidFill>
            </a:endParaRPr>
          </a:p>
        </p:txBody>
      </p:sp>
    </p:spTree>
    <p:extLst>
      <p:ext uri="{BB962C8B-B14F-4D97-AF65-F5344CB8AC3E}">
        <p14:creationId xmlns:p14="http://schemas.microsoft.com/office/powerpoint/2010/main" val="2527265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1F62-D17F-BE0B-C5B7-1DA61951B43B}"/>
              </a:ext>
            </a:extLst>
          </p:cNvPr>
          <p:cNvSpPr>
            <a:spLocks noGrp="1"/>
          </p:cNvSpPr>
          <p:nvPr>
            <p:ph type="title"/>
          </p:nvPr>
        </p:nvSpPr>
        <p:spPr/>
        <p:txBody>
          <a:bodyPr/>
          <a:lstStyle/>
          <a:p>
            <a:r>
              <a:rPr lang="en-US" dirty="0"/>
              <a:t>Athletics And school finance</a:t>
            </a:r>
          </a:p>
        </p:txBody>
      </p:sp>
    </p:spTree>
    <p:extLst>
      <p:ext uri="{BB962C8B-B14F-4D97-AF65-F5344CB8AC3E}">
        <p14:creationId xmlns:p14="http://schemas.microsoft.com/office/powerpoint/2010/main" val="2141528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DF28-78D4-80AA-84BF-B0E2D730444E}"/>
              </a:ext>
            </a:extLst>
          </p:cNvPr>
          <p:cNvSpPr>
            <a:spLocks noGrp="1"/>
          </p:cNvSpPr>
          <p:nvPr>
            <p:ph type="title"/>
          </p:nvPr>
        </p:nvSpPr>
        <p:spPr/>
        <p:txBody>
          <a:bodyPr/>
          <a:lstStyle/>
          <a:p>
            <a:r>
              <a:rPr lang="en-US" dirty="0"/>
              <a:t>Foreseeable Issues</a:t>
            </a:r>
          </a:p>
        </p:txBody>
      </p:sp>
      <p:sp>
        <p:nvSpPr>
          <p:cNvPr id="3" name="Content Placeholder 2">
            <a:extLst>
              <a:ext uri="{FF2B5EF4-FFF2-40B4-BE49-F238E27FC236}">
                <a16:creationId xmlns:a16="http://schemas.microsoft.com/office/drawing/2014/main" id="{D553E1E4-C241-CD14-95DD-19E57DA6ECAF}"/>
              </a:ext>
            </a:extLst>
          </p:cNvPr>
          <p:cNvSpPr>
            <a:spLocks noGrp="1"/>
          </p:cNvSpPr>
          <p:nvPr>
            <p:ph idx="1"/>
          </p:nvPr>
        </p:nvSpPr>
        <p:spPr/>
        <p:txBody>
          <a:bodyPr/>
          <a:lstStyle/>
          <a:p>
            <a:r>
              <a:rPr lang="en-US" dirty="0"/>
              <a:t>Inconsistent means for collecting, handling gate receipts.</a:t>
            </a:r>
          </a:p>
          <a:p>
            <a:r>
              <a:rPr lang="en-US" dirty="0"/>
              <a:t>Improper, or lack of, controls over equipment supplies, maintenance, cleaning, etc.</a:t>
            </a:r>
          </a:p>
          <a:p>
            <a:r>
              <a:rPr lang="en-US" dirty="0"/>
              <a:t>Ethics issues related to acceptance of gifts, meals, etc. from vendors</a:t>
            </a:r>
          </a:p>
          <a:p>
            <a:r>
              <a:rPr lang="en-US" dirty="0"/>
              <a:t>Mixing of funds between school district and booster clubs, other outside entities</a:t>
            </a:r>
          </a:p>
          <a:p>
            <a:endParaRPr lang="en-US" dirty="0"/>
          </a:p>
        </p:txBody>
      </p:sp>
      <p:sp>
        <p:nvSpPr>
          <p:cNvPr id="4" name="Slide Number Placeholder 3">
            <a:extLst>
              <a:ext uri="{FF2B5EF4-FFF2-40B4-BE49-F238E27FC236}">
                <a16:creationId xmlns:a16="http://schemas.microsoft.com/office/drawing/2014/main" id="{B82D38BC-9498-CFD6-CC56-EA7353AF169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87</a:t>
            </a:fld>
            <a:endParaRPr lang="en-US" dirty="0">
              <a:solidFill>
                <a:prstClr val="black">
                  <a:tint val="75000"/>
                </a:prstClr>
              </a:solidFill>
            </a:endParaRPr>
          </a:p>
        </p:txBody>
      </p:sp>
    </p:spTree>
    <p:extLst>
      <p:ext uri="{BB962C8B-B14F-4D97-AF65-F5344CB8AC3E}">
        <p14:creationId xmlns:p14="http://schemas.microsoft.com/office/powerpoint/2010/main" val="24289992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System (</a:t>
            </a:r>
            <a:r>
              <a:rPr lang="en-US" dirty="0" err="1"/>
              <a:t>Schutt</a:t>
            </a:r>
            <a:r>
              <a:rPr lang="en-US" dirty="0"/>
              <a:t>) Case Study</a:t>
            </a:r>
          </a:p>
        </p:txBody>
      </p:sp>
      <p:sp>
        <p:nvSpPr>
          <p:cNvPr id="3" name="Content Placeholder 2"/>
          <p:cNvSpPr>
            <a:spLocks noGrp="1"/>
          </p:cNvSpPr>
          <p:nvPr>
            <p:ph idx="1"/>
          </p:nvPr>
        </p:nvSpPr>
        <p:spPr/>
        <p:txBody>
          <a:bodyPr>
            <a:normAutofit fontScale="85000" lnSpcReduction="10000"/>
          </a:bodyPr>
          <a:lstStyle/>
          <a:p>
            <a:r>
              <a:rPr lang="en-US" dirty="0"/>
              <a:t>Background</a:t>
            </a:r>
          </a:p>
          <a:p>
            <a:r>
              <a:rPr lang="en-US" dirty="0"/>
              <a:t>Modus operandi</a:t>
            </a:r>
          </a:p>
          <a:p>
            <a:pPr lvl="1"/>
            <a:r>
              <a:rPr lang="en-US" dirty="0"/>
              <a:t>Double billing – submits invoices &amp; statements, schools often paid both</a:t>
            </a:r>
          </a:p>
          <a:p>
            <a:pPr lvl="1"/>
            <a:r>
              <a:rPr lang="en-US" dirty="0"/>
              <a:t>Provided fake price quotes from competitors</a:t>
            </a:r>
          </a:p>
          <a:p>
            <a:pPr lvl="1"/>
            <a:r>
              <a:rPr lang="en-US" dirty="0"/>
              <a:t>Made gifts and donations to schools, individuals, then recouped by inflating invoices</a:t>
            </a:r>
          </a:p>
          <a:p>
            <a:r>
              <a:rPr lang="en-US" dirty="0"/>
              <a:t>Scope of scam – submitted fake quotes to at least 100 different schools, including more than 60 public schools in New Jersey and schools in 11 other states</a:t>
            </a:r>
          </a:p>
          <a:p>
            <a:r>
              <a:rPr lang="en-US" dirty="0"/>
              <a:t>Conspired to defraud public schools</a:t>
            </a:r>
          </a:p>
          <a:p>
            <a:r>
              <a:rPr lang="en-US" dirty="0"/>
              <a:t>Convictions under federal law – conspiracy to commit wire fraud, conspiracy to defraud public schools</a:t>
            </a:r>
          </a:p>
          <a:p>
            <a:r>
              <a:rPr lang="en-US" dirty="0"/>
              <a:t>Penalties – Over $1 million in restitution, prison sentences ranging up to maximum of 20 years</a:t>
            </a:r>
          </a:p>
        </p:txBody>
      </p:sp>
    </p:spTree>
    <p:extLst>
      <p:ext uri="{BB962C8B-B14F-4D97-AF65-F5344CB8AC3E}">
        <p14:creationId xmlns:p14="http://schemas.microsoft.com/office/powerpoint/2010/main" val="2277477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lstStyle/>
          <a:p>
            <a:r>
              <a:rPr lang="en-US" dirty="0"/>
              <a:t>How did these mistakes occur?</a:t>
            </a:r>
          </a:p>
          <a:p>
            <a:r>
              <a:rPr lang="en-US" dirty="0"/>
              <a:t>What lessons can be learned?</a:t>
            </a:r>
          </a:p>
          <a:p>
            <a:r>
              <a:rPr lang="en-US" dirty="0"/>
              <a:t>What should be done differently to avoid similar issues in the future?</a:t>
            </a:r>
          </a:p>
        </p:txBody>
      </p:sp>
    </p:spTree>
    <p:extLst>
      <p:ext uri="{BB962C8B-B14F-4D97-AF65-F5344CB8AC3E}">
        <p14:creationId xmlns:p14="http://schemas.microsoft.com/office/powerpoint/2010/main" val="258384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2F16-F924-B0A8-BADC-67AB26A1C255}"/>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18F89557-A8C1-E94B-6809-9A069B0782E1}"/>
              </a:ext>
            </a:extLst>
          </p:cNvPr>
          <p:cNvSpPr>
            <a:spLocks noGrp="1"/>
          </p:cNvSpPr>
          <p:nvPr>
            <p:ph idx="1"/>
          </p:nvPr>
        </p:nvSpPr>
        <p:spPr/>
        <p:txBody>
          <a:bodyPr/>
          <a:lstStyle/>
          <a:p>
            <a:r>
              <a:rPr lang="en-US" dirty="0"/>
              <a:t>David Nash, Esq., Director of Legal Education and National Outreach/LEGAL ONE</a:t>
            </a:r>
          </a:p>
          <a:p>
            <a:r>
              <a:rPr lang="en-US" dirty="0"/>
              <a:t>Sandra Mamary, Assistant Director, New Jersey State Interscholastic Athletic Association</a:t>
            </a:r>
          </a:p>
          <a:p>
            <a:r>
              <a:rPr lang="en-US" dirty="0"/>
              <a:t>Geta Vogel, LEGAL ONE Coordinator of Mental Health, Wellness and the Law</a:t>
            </a:r>
          </a:p>
          <a:p>
            <a:endParaRPr lang="en-US" dirty="0"/>
          </a:p>
          <a:p>
            <a:endParaRPr lang="en-US" dirty="0"/>
          </a:p>
          <a:p>
            <a:endParaRPr lang="en-US" dirty="0"/>
          </a:p>
        </p:txBody>
      </p:sp>
    </p:spTree>
    <p:extLst>
      <p:ext uri="{BB962C8B-B14F-4D97-AF65-F5344CB8AC3E}">
        <p14:creationId xmlns:p14="http://schemas.microsoft.com/office/powerpoint/2010/main" val="1060193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 Case Law</a:t>
            </a:r>
          </a:p>
        </p:txBody>
      </p:sp>
      <p:sp>
        <p:nvSpPr>
          <p:cNvPr id="3" name="Content Placeholder 2"/>
          <p:cNvSpPr>
            <a:spLocks noGrp="1"/>
          </p:cNvSpPr>
          <p:nvPr>
            <p:ph idx="1"/>
          </p:nvPr>
        </p:nvSpPr>
        <p:spPr/>
        <p:txBody>
          <a:bodyPr>
            <a:normAutofit/>
          </a:bodyPr>
          <a:lstStyle/>
          <a:p>
            <a:r>
              <a:rPr lang="en-US" dirty="0"/>
              <a:t>PERC Case – </a:t>
            </a:r>
            <a:r>
              <a:rPr lang="en-US" u="sng" dirty="0"/>
              <a:t>Montclair Board of Education</a:t>
            </a:r>
            <a:r>
              <a:rPr lang="en-US" dirty="0"/>
              <a:t>, 25 NJPER ¶30155 (1999)</a:t>
            </a:r>
          </a:p>
          <a:p>
            <a:r>
              <a:rPr lang="en-US" dirty="0"/>
              <a:t>Athletic Director challenged an increment withholding</a:t>
            </a:r>
          </a:p>
          <a:p>
            <a:r>
              <a:rPr lang="en-US" dirty="0"/>
              <a:t>Case involved alleged mishandling of gate receipts from wrestling meets</a:t>
            </a:r>
          </a:p>
          <a:p>
            <a:r>
              <a:rPr lang="en-US" dirty="0"/>
              <a:t>Supervisors Association sought binding arbitration, BOE opposed</a:t>
            </a:r>
          </a:p>
          <a:p>
            <a:r>
              <a:rPr lang="en-US" dirty="0"/>
              <a:t>PERC held action was primarily disciplinary, not evaluative – employee had right to binding arbitration</a:t>
            </a:r>
          </a:p>
        </p:txBody>
      </p:sp>
    </p:spTree>
    <p:extLst>
      <p:ext uri="{BB962C8B-B14F-4D97-AF65-F5344CB8AC3E}">
        <p14:creationId xmlns:p14="http://schemas.microsoft.com/office/powerpoint/2010/main" val="3770728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normAutofit/>
          </a:bodyPr>
          <a:lstStyle/>
          <a:p>
            <a:r>
              <a:rPr lang="en-US" dirty="0"/>
              <a:t>What procedures are currently followed in regards to purchasing athletic equipment and supplies?  What checks and balances are in place?  How can they be improved?</a:t>
            </a:r>
          </a:p>
          <a:p>
            <a:r>
              <a:rPr lang="en-US" dirty="0"/>
              <a:t>What procedures are currently followed in regards to handling of receipts from athletic events and athletic fundraisers?  What checks and balances are in place?  How can they be improved?</a:t>
            </a:r>
          </a:p>
          <a:p>
            <a:r>
              <a:rPr lang="en-US" dirty="0"/>
              <a:t>Describe when and how you interact with current and potential athletics vendors? In what ways do vendors support fundraising activities?  What checks and balances are in place to address potential conflicts of interest?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476E-17DB-95FF-14E6-85AA93C631AF}"/>
              </a:ext>
            </a:extLst>
          </p:cNvPr>
          <p:cNvSpPr>
            <a:spLocks noGrp="1"/>
          </p:cNvSpPr>
          <p:nvPr>
            <p:ph type="title"/>
          </p:nvPr>
        </p:nvSpPr>
        <p:spPr/>
        <p:txBody>
          <a:bodyPr/>
          <a:lstStyle/>
          <a:p>
            <a:r>
              <a:rPr lang="en-US" dirty="0"/>
              <a:t>Internal Controls Are Critical</a:t>
            </a:r>
          </a:p>
        </p:txBody>
      </p:sp>
      <p:sp>
        <p:nvSpPr>
          <p:cNvPr id="3" name="Content Placeholder 2">
            <a:extLst>
              <a:ext uri="{FF2B5EF4-FFF2-40B4-BE49-F238E27FC236}">
                <a16:creationId xmlns:a16="http://schemas.microsoft.com/office/drawing/2014/main" id="{0F2A02AD-FE4E-ECCD-863F-EF138BBE0412}"/>
              </a:ext>
            </a:extLst>
          </p:cNvPr>
          <p:cNvSpPr>
            <a:spLocks noGrp="1"/>
          </p:cNvSpPr>
          <p:nvPr>
            <p:ph idx="1"/>
          </p:nvPr>
        </p:nvSpPr>
        <p:spPr/>
        <p:txBody>
          <a:bodyPr/>
          <a:lstStyle/>
          <a:p>
            <a:r>
              <a:rPr lang="en-US" dirty="0"/>
              <a:t>Quality Single Accountability Continuum (QSAC) New Requirement in 2018-19</a:t>
            </a:r>
          </a:p>
          <a:p>
            <a:r>
              <a:rPr lang="en-US" dirty="0"/>
              <a:t>Cash Controls / Deposits</a:t>
            </a:r>
          </a:p>
          <a:p>
            <a:r>
              <a:rPr lang="en-US" dirty="0"/>
              <a:t>Athletic / Student Activity Funds / Documentation</a:t>
            </a:r>
          </a:p>
          <a:p>
            <a:r>
              <a:rPr lang="en-US" dirty="0"/>
              <a:t>Purchasing / State Contract/ CO-OP Bids</a:t>
            </a:r>
          </a:p>
          <a:p>
            <a:r>
              <a:rPr lang="en-US" dirty="0"/>
              <a:t>Purchasing / Emails / Telephone</a:t>
            </a:r>
          </a:p>
        </p:txBody>
      </p:sp>
      <p:sp>
        <p:nvSpPr>
          <p:cNvPr id="4" name="Slide Number Placeholder 3">
            <a:extLst>
              <a:ext uri="{FF2B5EF4-FFF2-40B4-BE49-F238E27FC236}">
                <a16:creationId xmlns:a16="http://schemas.microsoft.com/office/drawing/2014/main" id="{56330A88-7126-DD8A-AA2E-5C564D45B80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92</a:t>
            </a:fld>
            <a:endParaRPr lang="en-US" dirty="0">
              <a:solidFill>
                <a:prstClr val="black">
                  <a:tint val="75000"/>
                </a:prstClr>
              </a:solidFill>
            </a:endParaRPr>
          </a:p>
        </p:txBody>
      </p:sp>
    </p:spTree>
    <p:extLst>
      <p:ext uri="{BB962C8B-B14F-4D97-AF65-F5344CB8AC3E}">
        <p14:creationId xmlns:p14="http://schemas.microsoft.com/office/powerpoint/2010/main" val="9105746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QSAC Indicator – eff. July 1, 2018</a:t>
            </a:r>
          </a:p>
        </p:txBody>
      </p:sp>
      <p:sp>
        <p:nvSpPr>
          <p:cNvPr id="3" name="Content Placeholder 2"/>
          <p:cNvSpPr>
            <a:spLocks noGrp="1"/>
          </p:cNvSpPr>
          <p:nvPr>
            <p:ph idx="1"/>
          </p:nvPr>
        </p:nvSpPr>
        <p:spPr/>
        <p:txBody>
          <a:bodyPr>
            <a:normAutofit/>
          </a:bodyPr>
          <a:lstStyle/>
          <a:p>
            <a:r>
              <a:rPr lang="en-US" dirty="0"/>
              <a:t>A standard operating procedures (SOP) manual for business functions is maintained, updated and implemented pursuant to N.J.A.C. 6A:23A-6.6. The SOP manual includes a system of internal controls in accordance with N.J.A.C. 6A:23A-6.4 to prevent the over-expenditure of line item accounts and to safeguard assets from theft and fraud and includes a section that details purchasing procedures.</a:t>
            </a:r>
          </a:p>
        </p:txBody>
      </p:sp>
    </p:spTree>
    <p:extLst>
      <p:ext uri="{BB962C8B-B14F-4D97-AF65-F5344CB8AC3E}">
        <p14:creationId xmlns:p14="http://schemas.microsoft.com/office/powerpoint/2010/main" val="1120439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Statutes &amp; Code related to </a:t>
            </a:r>
            <a:br>
              <a:rPr lang="en-US" dirty="0"/>
            </a:br>
            <a:r>
              <a:rPr lang="en-US" dirty="0"/>
              <a:t>Student Activity Funds</a:t>
            </a:r>
          </a:p>
        </p:txBody>
      </p:sp>
      <p:sp>
        <p:nvSpPr>
          <p:cNvPr id="3" name="Content Placeholder 2"/>
          <p:cNvSpPr>
            <a:spLocks noGrp="1"/>
          </p:cNvSpPr>
          <p:nvPr>
            <p:ph idx="1"/>
          </p:nvPr>
        </p:nvSpPr>
        <p:spPr/>
        <p:txBody>
          <a:bodyPr/>
          <a:lstStyle/>
          <a:p>
            <a:r>
              <a:rPr lang="en-US" u="sng" dirty="0"/>
              <a:t>N.J.S.A.</a:t>
            </a:r>
            <a:r>
              <a:rPr lang="en-US" dirty="0"/>
              <a:t> 18A:17-8 – Authority to collect monies</a:t>
            </a:r>
          </a:p>
          <a:p>
            <a:r>
              <a:rPr lang="en-US" u="sng" dirty="0"/>
              <a:t>N.J.S.A.</a:t>
            </a:r>
            <a:r>
              <a:rPr lang="en-US" dirty="0"/>
              <a:t> 18A:23-2 – Annual audit</a:t>
            </a:r>
          </a:p>
          <a:p>
            <a:r>
              <a:rPr lang="en-US" u="sng" dirty="0"/>
              <a:t>N.J.S.A.</a:t>
            </a:r>
            <a:r>
              <a:rPr lang="en-US" dirty="0"/>
              <a:t> 18A:19-14 – Governs handling athletic funds pursuant to state regulations</a:t>
            </a:r>
          </a:p>
          <a:p>
            <a:r>
              <a:rPr lang="en-US" u="sng" dirty="0"/>
              <a:t>N.J.A.C.</a:t>
            </a:r>
            <a:r>
              <a:rPr lang="en-US" dirty="0"/>
              <a:t> 6A:23A-16.12 – regulations outlining requirements for handling student activity funds</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Conflict of Interest Rules</a:t>
            </a:r>
          </a:p>
        </p:txBody>
      </p:sp>
      <p:sp>
        <p:nvSpPr>
          <p:cNvPr id="3" name="Content Placeholder 2"/>
          <p:cNvSpPr>
            <a:spLocks noGrp="1"/>
          </p:cNvSpPr>
          <p:nvPr>
            <p:ph idx="1"/>
          </p:nvPr>
        </p:nvSpPr>
        <p:spPr/>
        <p:txBody>
          <a:bodyPr/>
          <a:lstStyle/>
          <a:p>
            <a:r>
              <a:rPr lang="en-US" dirty="0"/>
              <a:t>18A:12-24 – Conflict of Interest for School Officials</a:t>
            </a:r>
          </a:p>
          <a:p>
            <a:pPr lvl="1"/>
            <a:r>
              <a:rPr lang="en-US" dirty="0"/>
              <a:t>12-24(b) Cannot use position to secure unwarranted privileges</a:t>
            </a:r>
          </a:p>
          <a:p>
            <a:pPr lvl="1"/>
            <a:r>
              <a:rPr lang="en-US" dirty="0"/>
              <a:t>12-24 (c) No direct or indirect financial involvement</a:t>
            </a:r>
          </a:p>
          <a:p>
            <a:pPr lvl="1"/>
            <a:r>
              <a:rPr lang="en-US" dirty="0"/>
              <a:t>12-24(e) No soliciting or accepting gifts</a:t>
            </a:r>
          </a:p>
          <a:p>
            <a:pPr lvl="1"/>
            <a:r>
              <a:rPr lang="en-US" dirty="0"/>
              <a:t>12-24(f) No use of insider information</a:t>
            </a:r>
          </a:p>
          <a:p>
            <a:pPr lvl="1"/>
            <a:r>
              <a:rPr lang="en-US" dirty="0"/>
              <a:t>Rules apply to individual and immediate family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Annual Disclosure</a:t>
            </a:r>
          </a:p>
        </p:txBody>
      </p:sp>
      <p:sp>
        <p:nvSpPr>
          <p:cNvPr id="3" name="Content Placeholder 2"/>
          <p:cNvSpPr>
            <a:spLocks noGrp="1"/>
          </p:cNvSpPr>
          <p:nvPr>
            <p:ph idx="1"/>
          </p:nvPr>
        </p:nvSpPr>
        <p:spPr/>
        <p:txBody>
          <a:bodyPr>
            <a:normAutofit/>
          </a:bodyPr>
          <a:lstStyle/>
          <a:p>
            <a:r>
              <a:rPr lang="en-US" dirty="0"/>
              <a:t>18A:12-24.1 – Code of Ethics for School Board members</a:t>
            </a:r>
          </a:p>
          <a:p>
            <a:r>
              <a:rPr lang="en-US" dirty="0"/>
              <a:t>18A:12-25 – Annual disclosure as to employment and financial interests</a:t>
            </a:r>
          </a:p>
          <a:p>
            <a:r>
              <a:rPr lang="en-US" dirty="0"/>
              <a:t>18A:12-26 – Annual financial disclosure forms</a:t>
            </a:r>
          </a:p>
          <a:p>
            <a:pPr lvl="1"/>
            <a:r>
              <a:rPr lang="en-US" dirty="0"/>
              <a:t>Each source of income over $2,000</a:t>
            </a:r>
          </a:p>
          <a:p>
            <a:pPr lvl="1"/>
            <a:r>
              <a:rPr lang="en-US" dirty="0"/>
              <a:t>Each honorarium, speaking fee, writing fee over $250</a:t>
            </a:r>
          </a:p>
          <a:p>
            <a:pPr lvl="1"/>
            <a:r>
              <a:rPr lang="en-US" dirty="0"/>
              <a:t>Each source of gift exceeding $250</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Bid Threshold &amp; Related Requirements</a:t>
            </a:r>
          </a:p>
        </p:txBody>
      </p:sp>
      <p:sp>
        <p:nvSpPr>
          <p:cNvPr id="3" name="Content Placeholder 2"/>
          <p:cNvSpPr>
            <a:spLocks noGrp="1"/>
          </p:cNvSpPr>
          <p:nvPr>
            <p:ph idx="1"/>
          </p:nvPr>
        </p:nvSpPr>
        <p:spPr/>
        <p:txBody>
          <a:bodyPr/>
          <a:lstStyle/>
          <a:p>
            <a:r>
              <a:rPr lang="en-US" dirty="0"/>
              <a:t>18A:18A-3 – Establishes bid thresholds</a:t>
            </a:r>
          </a:p>
          <a:p>
            <a:pPr>
              <a:buNone/>
            </a:pPr>
            <a:endParaRPr lang="en-US" dirty="0"/>
          </a:p>
          <a:p>
            <a:r>
              <a:rPr lang="en-US" dirty="0"/>
              <a:t>N.J.A.C. 6A:23A-21.1 – Establishes rules for dealing with change orders and open-end contracts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Approach</a:t>
            </a:r>
          </a:p>
        </p:txBody>
      </p:sp>
      <p:sp>
        <p:nvSpPr>
          <p:cNvPr id="3" name="Content Placeholder 2"/>
          <p:cNvSpPr>
            <a:spLocks noGrp="1"/>
          </p:cNvSpPr>
          <p:nvPr>
            <p:ph idx="1"/>
          </p:nvPr>
        </p:nvSpPr>
        <p:spPr/>
        <p:txBody>
          <a:bodyPr/>
          <a:lstStyle/>
          <a:p>
            <a:r>
              <a:rPr lang="en-US" dirty="0"/>
              <a:t>Handling Receipts from Events, Fundraisers</a:t>
            </a:r>
          </a:p>
          <a:p>
            <a:r>
              <a:rPr lang="en-US" dirty="0"/>
              <a:t>Using Volunteers</a:t>
            </a:r>
          </a:p>
          <a:p>
            <a:r>
              <a:rPr lang="en-US" dirty="0"/>
              <a:t>Disbursing Funds</a:t>
            </a:r>
          </a:p>
          <a:p>
            <a:r>
              <a:rPr lang="en-US" dirty="0"/>
              <a:t>Dealing with Vendors</a:t>
            </a:r>
          </a:p>
          <a:p>
            <a:r>
              <a:rPr lang="en-US" dirty="0"/>
              <a:t>Bidding</a:t>
            </a:r>
          </a:p>
          <a:p>
            <a:r>
              <a:rPr lang="en-US" dirty="0"/>
              <a:t>Avoiding Conflicts of Interest, complying with disclosure requirements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CA25-4B43-CE79-DF82-078E656D91B8}"/>
              </a:ext>
            </a:extLst>
          </p:cNvPr>
          <p:cNvSpPr>
            <a:spLocks noGrp="1"/>
          </p:cNvSpPr>
          <p:nvPr>
            <p:ph type="title"/>
          </p:nvPr>
        </p:nvSpPr>
        <p:spPr/>
        <p:txBody>
          <a:bodyPr/>
          <a:lstStyle/>
          <a:p>
            <a:r>
              <a:rPr lang="en-US" dirty="0"/>
              <a:t>Threat assessment </a:t>
            </a:r>
            <a:br>
              <a:rPr lang="en-US" dirty="0"/>
            </a:br>
            <a:r>
              <a:rPr lang="en-US" dirty="0"/>
              <a:t>and athletics</a:t>
            </a:r>
          </a:p>
        </p:txBody>
      </p:sp>
    </p:spTree>
    <p:extLst>
      <p:ext uri="{BB962C8B-B14F-4D97-AF65-F5344CB8AC3E}">
        <p14:creationId xmlns:p14="http://schemas.microsoft.com/office/powerpoint/2010/main" val="3211923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5981648163846A2910B4D2599C1D2" ma:contentTypeVersion="17" ma:contentTypeDescription="Create a new document." ma:contentTypeScope="" ma:versionID="d4c369de718e5882a963d4edd0f283f2">
  <xsd:schema xmlns:xsd="http://www.w3.org/2001/XMLSchema" xmlns:xs="http://www.w3.org/2001/XMLSchema" xmlns:p="http://schemas.microsoft.com/office/2006/metadata/properties" xmlns:ns1="http://schemas.microsoft.com/sharepoint/v3" xmlns:ns2="f330c94a-8a4d-49d0-9c47-e6afb7f11af9" xmlns:ns3="931c40ba-bd61-48c7-ac8f-9a4c19012998" targetNamespace="http://schemas.microsoft.com/office/2006/metadata/properties" ma:root="true" ma:fieldsID="5aeb7fba68868b744dc34699966150e7" ns1:_="" ns2:_="" ns3:_="">
    <xsd:import namespace="http://schemas.microsoft.com/sharepoint/v3"/>
    <xsd:import namespace="f330c94a-8a4d-49d0-9c47-e6afb7f11af9"/>
    <xsd:import namespace="931c40ba-bd61-48c7-ac8f-9a4c1901299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0c94a-8a4d-49d0-9c47-e6afb7f11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8cf1c0-73f6-4b47-a830-15ce2263149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1c40ba-bd61-48c7-ac8f-9a4c1901299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c25b2f3f-5d21-406f-b307-10bdeb9d4847}" ma:internalName="TaxCatchAll" ma:showField="CatchAllData" ma:web="931c40ba-bd61-48c7-ac8f-9a4c1901299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f330c94a-8a4d-49d0-9c47-e6afb7f11af9">
      <Terms xmlns="http://schemas.microsoft.com/office/infopath/2007/PartnerControls"/>
    </lcf76f155ced4ddcb4097134ff3c332f>
    <_ip_UnifiedCompliancePolicyProperties xmlns="http://schemas.microsoft.com/sharepoint/v3" xsi:nil="true"/>
    <TaxCatchAll xmlns="931c40ba-bd61-48c7-ac8f-9a4c19012998" xsi:nil="true"/>
  </documentManagement>
</p:properties>
</file>

<file path=customXml/itemProps1.xml><?xml version="1.0" encoding="utf-8"?>
<ds:datastoreItem xmlns:ds="http://schemas.openxmlformats.org/officeDocument/2006/customXml" ds:itemID="{F99DAA50-709A-4910-84E0-9A451D3668C2}"/>
</file>

<file path=customXml/itemProps2.xml><?xml version="1.0" encoding="utf-8"?>
<ds:datastoreItem xmlns:ds="http://schemas.openxmlformats.org/officeDocument/2006/customXml" ds:itemID="{83EDE625-1256-4944-BB8C-DBADE5074C60}"/>
</file>

<file path=customXml/itemProps3.xml><?xml version="1.0" encoding="utf-8"?>
<ds:datastoreItem xmlns:ds="http://schemas.openxmlformats.org/officeDocument/2006/customXml" ds:itemID="{99F70651-CB7D-4DBA-BF2A-713BAD4BF7F9}"/>
</file>

<file path=docProps/app.xml><?xml version="1.0" encoding="utf-8"?>
<Properties xmlns="http://schemas.openxmlformats.org/officeDocument/2006/extended-properties" xmlns:vt="http://schemas.openxmlformats.org/officeDocument/2006/docPropsVTypes">
  <TotalTime>1741</TotalTime>
  <Words>13357</Words>
  <Application>Microsoft Office PowerPoint</Application>
  <PresentationFormat>Widescreen</PresentationFormat>
  <Paragraphs>1226</Paragraphs>
  <Slides>123</Slides>
  <Notes>37</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123</vt:i4>
      </vt:variant>
    </vt:vector>
  </HeadingPairs>
  <TitlesOfParts>
    <vt:vector size="143" baseType="lpstr">
      <vt:lpstr>Agrandir Bold</vt:lpstr>
      <vt:lpstr>Arial</vt:lpstr>
      <vt:lpstr>Calibri</vt:lpstr>
      <vt:lpstr>Calibri Light</vt:lpstr>
      <vt:lpstr>Cambria</vt:lpstr>
      <vt:lpstr>Castellar</vt:lpstr>
      <vt:lpstr>Gatwick</vt:lpstr>
      <vt:lpstr>League Spartan</vt:lpstr>
      <vt:lpstr>League Spartan Bold</vt:lpstr>
      <vt:lpstr>Mistral</vt:lpstr>
      <vt:lpstr>Montserrat</vt:lpstr>
      <vt:lpstr>Montserrat Bold</vt:lpstr>
      <vt:lpstr>Now Medium</vt:lpstr>
      <vt:lpstr>Nunito</vt:lpstr>
      <vt:lpstr>Open Sans</vt:lpstr>
      <vt:lpstr>Open Sauce</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Presenters</vt:lpstr>
      <vt:lpstr>Great Partnership</vt:lpstr>
      <vt:lpstr>DISCLAIMER</vt:lpstr>
      <vt:lpstr>Presentation Materials</vt:lpstr>
      <vt:lpstr>Key Topics</vt:lpstr>
      <vt:lpstr>Why this Matters?</vt:lpstr>
      <vt:lpstr>Impact of shifting federal priorities</vt:lpstr>
      <vt:lpstr>Shifting Federal Priorities</vt:lpstr>
      <vt:lpstr>Dear Colleague Letter and Response</vt:lpstr>
      <vt:lpstr>Ongoing Obligations Related to DEI</vt:lpstr>
      <vt:lpstr>Scope of Title IX</vt:lpstr>
      <vt:lpstr>Gender Identity &amp; Athletics</vt:lpstr>
      <vt:lpstr>Addressing Gender Identity</vt:lpstr>
      <vt:lpstr>Continue to …</vt:lpstr>
      <vt:lpstr>Behavior issues involving students, parents,  spectators, and staff</vt:lpstr>
      <vt:lpstr>Foreseeable Issues</vt:lpstr>
      <vt:lpstr>Duty to Supervise Students</vt:lpstr>
      <vt:lpstr>“Trash Talk” Escalated to HIB</vt:lpstr>
      <vt:lpstr>“Trash Talk” Escalated to HIB</vt:lpstr>
      <vt:lpstr>Duty to Supervise School Grounds </vt:lpstr>
      <vt:lpstr>Dickens v. Irvington BOE cont’d</vt:lpstr>
      <vt:lpstr>Duty to Supervise Locker Room</vt:lpstr>
      <vt:lpstr>Hazing as a Crime - MOA  with Law Enforcement</vt:lpstr>
      <vt:lpstr>Hazing Definition under MOA</vt:lpstr>
      <vt:lpstr>Addressing Hazing</vt:lpstr>
      <vt:lpstr>Legislative Update  </vt:lpstr>
      <vt:lpstr>Addressing Conduct  Away from School</vt:lpstr>
      <vt:lpstr>Implications of Ramapo-Indian Hills  decision for Board Policy</vt:lpstr>
      <vt:lpstr>Student Discipline – First Amendment Rights</vt:lpstr>
      <vt:lpstr>The Things Parents Say …</vt:lpstr>
      <vt:lpstr>Addressing Spectator Behavior</vt:lpstr>
      <vt:lpstr>New Jersey Anti-Bullying Case Law</vt:lpstr>
      <vt:lpstr>New Jersey Anti-Bullying Case Law</vt:lpstr>
      <vt:lpstr>Addressing Staff Behavior – Coaches and AD</vt:lpstr>
      <vt:lpstr>New Jersey Anti-Bullying Case Law</vt:lpstr>
      <vt:lpstr>New Jersey Anti-Bullying Case Law</vt:lpstr>
      <vt:lpstr>HIB and TPAF Pension Rights</vt:lpstr>
      <vt:lpstr>HIB and TPAF Pension Rights</vt:lpstr>
      <vt:lpstr>Addressing Behavior of Referees/Officials</vt:lpstr>
      <vt:lpstr>What If …</vt:lpstr>
      <vt:lpstr>Recruiting, screening AND TRAINING ATHLETICS STAFF  AND VOLUNTEERS</vt:lpstr>
      <vt:lpstr>Foreseeable Issues</vt:lpstr>
      <vt:lpstr>References/Background Checks</vt:lpstr>
      <vt:lpstr>Scenario</vt:lpstr>
      <vt:lpstr>Criminal Background Checks </vt:lpstr>
      <vt:lpstr>Criminal Background Checks</vt:lpstr>
      <vt:lpstr>Disclosure – Pass the Trash </vt:lpstr>
      <vt:lpstr>Disclosure – Pass the Trash </vt:lpstr>
      <vt:lpstr>Professional Learning  for Athletics Staff</vt:lpstr>
      <vt:lpstr>Staff Reporting Obligations</vt:lpstr>
      <vt:lpstr>Student Athlete physical  and mental health</vt:lpstr>
      <vt:lpstr>Foreseeable Issues</vt:lpstr>
      <vt:lpstr>Sports Pre-Participation Physical</vt:lpstr>
      <vt:lpstr>Permissible Disclosure to Protect Health and Safety</vt:lpstr>
      <vt:lpstr>Suspicion of Under Influence  Medical Exam</vt:lpstr>
      <vt:lpstr>Suspected of Being  Under the Influence</vt:lpstr>
      <vt:lpstr>NJDOE Concussion Protocol Guidance</vt:lpstr>
      <vt:lpstr>Concussion 6-Step Protocol</vt:lpstr>
      <vt:lpstr>Opioid Antidotes in Schools</vt:lpstr>
      <vt:lpstr>Procedures for Emergency Overdose</vt:lpstr>
      <vt:lpstr>Janet’s Law</vt:lpstr>
      <vt:lpstr>Paul’s Law</vt:lpstr>
      <vt:lpstr>Paul’s Law NJDOE Guidance</vt:lpstr>
      <vt:lpstr>NJDOE Protocols/Guidance</vt:lpstr>
      <vt:lpstr>High School Student Mental Health</vt:lpstr>
      <vt:lpstr>Mental Health Protected Characteristic</vt:lpstr>
      <vt:lpstr>NJDOE Mental Health Resource Guide</vt:lpstr>
      <vt:lpstr>Stress Amongst HS Athletes</vt:lpstr>
      <vt:lpstr>Perceived Reasons for Stress</vt:lpstr>
      <vt:lpstr>Strategies for Coping</vt:lpstr>
      <vt:lpstr>Few are Getting Help</vt:lpstr>
      <vt:lpstr>Involvement in Athletics  Generally Helps!</vt:lpstr>
      <vt:lpstr>New Jersey Statewide Student Support Services Network (NJ 4S)</vt:lpstr>
      <vt:lpstr>FERPA and Information Sharing</vt:lpstr>
      <vt:lpstr>Noticing Change</vt:lpstr>
      <vt:lpstr>One District’s Innovative Approach!</vt:lpstr>
      <vt:lpstr>One District’s Innovative Approach</vt:lpstr>
      <vt:lpstr>Athletics And school finance</vt:lpstr>
      <vt:lpstr>Foreseeable Issues</vt:lpstr>
      <vt:lpstr>Circle System (Schutt) Case Study</vt:lpstr>
      <vt:lpstr>Group Discussion</vt:lpstr>
      <vt:lpstr>PERC Case Law</vt:lpstr>
      <vt:lpstr>Group Discussion</vt:lpstr>
      <vt:lpstr>Internal Controls Are Critical</vt:lpstr>
      <vt:lpstr>QSAC Indicator – eff. July 1, 2018</vt:lpstr>
      <vt:lpstr>Statutes &amp; Code related to  Student Activity Funds</vt:lpstr>
      <vt:lpstr>Conflict of Interest Rules</vt:lpstr>
      <vt:lpstr>Ethics, Annual Disclosure</vt:lpstr>
      <vt:lpstr>Bid Threshold &amp; Related Requirements</vt:lpstr>
      <vt:lpstr>Best Practices Approach</vt:lpstr>
      <vt:lpstr>Threat assessment  and athletics</vt:lpstr>
      <vt:lpstr>Foreseeable Issues</vt:lpstr>
      <vt:lpstr>Legal Requirements</vt:lpstr>
      <vt:lpstr>FERPA—Permissible Release of Education Records Without Consent</vt:lpstr>
      <vt:lpstr>Threat Assessment Teams  </vt:lpstr>
      <vt:lpstr>Group Discussion</vt:lpstr>
      <vt:lpstr>Investigative Questions</vt:lpstr>
      <vt:lpstr>Key Themes to Guide Threat Assessment</vt:lpstr>
      <vt:lpstr>Threat Assessment and Mental Health</vt:lpstr>
      <vt:lpstr>Key Takeaways</vt:lpstr>
      <vt:lpstr>Avoid Going through the Motions</vt:lpstr>
      <vt:lpstr>Gather and Use Your Data</vt:lpstr>
      <vt:lpstr>Information Sharing with Coach/Advisor</vt:lpstr>
      <vt:lpstr>Students with Disabilities</vt:lpstr>
      <vt:lpstr>Protecting Your Kids, Your District  and Yourself</vt:lpstr>
      <vt:lpstr>Have Rubric/ Be Consistent With the Rules</vt:lpstr>
      <vt:lpstr>Things NOT to Say/Write</vt:lpstr>
      <vt:lpstr>Write It Down Responsibly!</vt:lpstr>
      <vt:lpstr>Putting Yourself in the Best Position</vt:lpstr>
      <vt:lpstr>Conclusion</vt:lpstr>
      <vt:lpstr>PowerPoint Presentation</vt:lpstr>
      <vt:lpstr>PowerPoint Presentation</vt:lpstr>
      <vt:lpstr>PowerPoint Presentation</vt:lpstr>
      <vt:lpstr>Certificate &amp;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Jillian Smith</dc:creator>
  <cp:lastModifiedBy>Bob Gemmell</cp:lastModifiedBy>
  <cp:revision>121</cp:revision>
  <dcterms:created xsi:type="dcterms:W3CDTF">2025-03-24T19:34:35Z</dcterms:created>
  <dcterms:modified xsi:type="dcterms:W3CDTF">2025-05-08T14:16:03Z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0x010100AE15981648163846A2910B4D2599C1D2</vt:lpwstr>
  </property>
</Properties>
</file>